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6.png" ContentType="image/png"/>
  <Override PartName="/ppt/media/image3.png" ContentType="image/png"/>
  <Override PartName="/ppt/media/image4.png" ContentType="image/png"/>
  <Override PartName="/ppt/media/image1.png" ContentType="image/png"/>
  <Override PartName="/ppt/media/image5.png" ContentType="image/pn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902560" y="4058640"/>
            <a:ext cx="2620440" cy="209088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357560" y="4058640"/>
            <a:ext cx="2620440" cy="20908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BF26C2B6-FB2B-4661-B35A-51DDD792C99D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latin typeface="Arial"/>
              </a:rPr>
              <a:t>Online Report Cards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454400"/>
            <a:ext cx="8870040" cy="50137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latin typeface="Arial"/>
              </a:rPr>
              <a:t>Report cards that are delivered in a secure web page—PowerSchool Parent-Student portal.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r>
              <a:rPr lang="en-US">
                <a:latin typeface="Arial"/>
              </a:rPr>
              <a:t>Presented by Mantas Kliminskas</a:t>
            </a:r>
            <a:endParaRPr/>
          </a:p>
          <a:p>
            <a:pPr algn="ctr"/>
            <a:r>
              <a:rPr lang="en-US">
                <a:latin typeface="Arial"/>
              </a:rPr>
              <a:t>SoCal PSUG Meeting—January 17, 2013</a:t>
            </a:r>
            <a:endParaRPr/>
          </a:p>
          <a:p>
            <a:pPr algn="ctr"/>
            <a:endParaRPr/>
          </a:p>
          <a:p>
            <a:pPr algn="ctr"/>
            <a:r>
              <a:rPr lang="en-US">
                <a:latin typeface="Arial"/>
              </a:rPr>
              <a:t>Credits: Phoenix Learning Solutions presentation at PSUG Las Vegas 2014</a:t>
            </a:r>
            <a:endParaRPr/>
          </a:p>
          <a:p>
            <a:pPr algn="ctr"/>
            <a:r>
              <a:rPr lang="en-US">
                <a:latin typeface="Arial"/>
              </a:rPr>
              <a:t>Power Data Solutions Enhanced Parent Portal customization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Parent-Student Report Card View</a:t>
            </a:r>
            <a:endParaRPr/>
          </a:p>
        </p:txBody>
      </p:sp>
      <p:pic>
        <p:nvPicPr>
          <p:cNvPr descr="" id="6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559880" y="1385640"/>
            <a:ext cx="7035480" cy="592956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latin typeface="Arial"/>
              </a:rPr>
              <a:t>Report Card Delivery Options</a:t>
            </a:r>
            <a:endParaRPr/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887004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Mailed report cards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E-mailed report cards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Online report cards (“live” – html or archived – pdf)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latin typeface="Arial"/>
              </a:rPr>
              <a:t>Advantages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504000" y="1769040"/>
            <a:ext cx="887004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Saving money on postage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Don't have to collect e-mail addresses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Don't need an e-mail engine to send out e-mail report cards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Well suited for longer, standards based report cards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Can be designed “evergreen”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Taking advantage of an already established secure online space—PowerSchool Parent-Student portal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Corrections are instant—no need to re-issue report cards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latin typeface="Arial"/>
              </a:rPr>
              <a:t>Challenges</a:t>
            </a:r>
            <a:endParaRPr/>
          </a:p>
        </p:txBody>
      </p:sp>
      <p:sp>
        <p:nvSpPr>
          <p:cNvPr id="46" name="TextShape 2"/>
          <p:cNvSpPr txBox="1"/>
          <p:nvPr/>
        </p:nvSpPr>
        <p:spPr>
          <a:xfrm>
            <a:off x="504000" y="1769040"/>
            <a:ext cx="887004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Very individual and custom—many schools opt for a third-party vendor to implement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Require technical knowledge to implement, operate, and modify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Harder to print and archive—not intended for printing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Harder to format; formatting may vary by browser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latin typeface="Arial"/>
              </a:rPr>
              <a:t>Mary Star Implementation</a:t>
            </a:r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504000" y="1769040"/>
            <a:ext cx="887004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Used PDS Enhanced Parent Portal customization and modified Test Scores screen to deliver online report cards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On the admin side the report cards are placed in custom student pages directory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A manual process, not streamlined for non-technical use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>
                <a:latin typeface="Arial"/>
              </a:rPr>
              <a:t>So far positive feedback from parents/students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latin typeface="Arial"/>
              </a:rPr>
              <a:t>Main SQL Query</a:t>
            </a:r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504000" y="1769040"/>
            <a:ext cx="9097200" cy="527184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>
                <a:latin typeface="Arial"/>
              </a:rPr>
              <a:t>&lt;/tr&gt;</a:t>
            </a:r>
            <a:endParaRPr/>
          </a:p>
          <a:p>
            <a:r>
              <a:rPr lang="en-US">
                <a:latin typeface="Arial"/>
              </a:rPr>
              <a:t>~[tlist_sql; select distinct</a:t>
            </a:r>
            <a:endParaRPr/>
          </a:p>
          <a:p>
            <a:r>
              <a:rPr lang="en-US">
                <a:latin typeface="Arial"/>
              </a:rPr>
              <a:t>sec.expression, sg.course_name, sg.teacher_name, sg.absences, sg.tardies, to_char(sg.comment_value),</a:t>
            </a:r>
            <a:endParaRPr/>
          </a:p>
          <a:p>
            <a:endParaRPr/>
          </a:p>
          <a:p>
            <a:r>
              <a:rPr lang="en-US">
                <a:latin typeface="Arial"/>
              </a:rPr>
              <a:t>(select to_char(sg2.GRADE) from storedgrades sg2 </a:t>
            </a:r>
            <a:endParaRPr/>
          </a:p>
          <a:p>
            <a:r>
              <a:rPr lang="en-US">
                <a:latin typeface="Arial"/>
              </a:rPr>
              <a:t>where sg2.studentid = sg.studentid and sg2.course_number = sg.course_number </a:t>
            </a:r>
            <a:endParaRPr/>
          </a:p>
          <a:p>
            <a:r>
              <a:rPr lang="en-US">
                <a:latin typeface="Arial"/>
              </a:rPr>
              <a:t>and sg2.termid &gt;= ~(curyearid)00 and sg2.storecode='P1') "P1"</a:t>
            </a:r>
            <a:endParaRPr/>
          </a:p>
          <a:p>
            <a:endParaRPr/>
          </a:p>
          <a:p>
            <a:r>
              <a:rPr lang="en-US">
                <a:latin typeface="Arial"/>
              </a:rPr>
              <a:t>from storedgrades sg, sections sec</a:t>
            </a:r>
            <a:endParaRPr/>
          </a:p>
          <a:p>
            <a:r>
              <a:rPr lang="en-US">
                <a:latin typeface="Arial"/>
              </a:rPr>
              <a:t>where sg.SECTIONID = SEC.ID</a:t>
            </a:r>
            <a:endParaRPr/>
          </a:p>
          <a:p>
            <a:r>
              <a:rPr lang="en-US">
                <a:latin typeface="Arial"/>
              </a:rPr>
              <a:t>and sg.storecode in ('P1')</a:t>
            </a:r>
            <a:endParaRPr/>
          </a:p>
          <a:p>
            <a:r>
              <a:rPr lang="en-US">
                <a:latin typeface="Arial"/>
              </a:rPr>
              <a:t>and sg.termid &gt;= ~(curyearid)*100</a:t>
            </a:r>
            <a:endParaRPr/>
          </a:p>
          <a:p>
            <a:r>
              <a:rPr lang="en-US">
                <a:latin typeface="Arial"/>
              </a:rPr>
              <a:t>and sg.studentid = ~(curstudid)</a:t>
            </a:r>
            <a:endParaRPr/>
          </a:p>
          <a:p>
            <a:r>
              <a:rPr lang="en-US">
                <a:latin typeface="Arial"/>
              </a:rPr>
              <a:t>and sg.grade is not null</a:t>
            </a:r>
            <a:endParaRPr/>
          </a:p>
          <a:p>
            <a:r>
              <a:rPr lang="en-US">
                <a:latin typeface="Arial"/>
              </a:rPr>
              <a:t>order by sec.expression;alternatecolor]</a:t>
            </a:r>
            <a:endParaRPr/>
          </a:p>
          <a:p>
            <a:endParaRPr/>
          </a:p>
          <a:p>
            <a:r>
              <a:rPr lang="en-US">
                <a:latin typeface="Arial"/>
              </a:rPr>
              <a:t>&lt;tr&gt;</a:t>
            </a:r>
            <a:endParaRPr/>
          </a:p>
          <a:p>
            <a:r>
              <a:rPr lang="en-US">
                <a:latin typeface="Arial"/>
              </a:rPr>
              <a:t>&lt;td&gt;~(sec.Expression;t)&lt;/td&gt;</a:t>
            </a:r>
            <a:endParaRPr/>
          </a:p>
          <a:p>
            <a:r>
              <a:rPr lang="en-US">
                <a:latin typeface="Arial"/>
              </a:rPr>
              <a:t>&lt;td&gt;~(sg.Course_Name;t)&lt;/td&gt;</a:t>
            </a:r>
            <a:endParaRPr/>
          </a:p>
          <a:p>
            <a:r>
              <a:rPr lang="en-US">
                <a:latin typeface="Arial"/>
              </a:rPr>
              <a:t>&lt;td&gt;~(sg.teacher_name;t)&lt;/td&gt;</a:t>
            </a:r>
            <a:endParaRPr/>
          </a:p>
          <a:p>
            <a:r>
              <a:rPr lang="en-US">
                <a:latin typeface="Arial"/>
              </a:rPr>
              <a:t>&lt;td&gt;~(sg.absences;t)&lt;/td&gt;</a:t>
            </a:r>
            <a:endParaRPr/>
          </a:p>
          <a:p>
            <a:r>
              <a:rPr lang="en-US">
                <a:latin typeface="Arial"/>
              </a:rPr>
              <a:t>&lt;td&gt;~(sg.tardies;t)&lt;/td&gt;</a:t>
            </a:r>
            <a:endParaRPr/>
          </a:p>
          <a:p>
            <a:r>
              <a:rPr lang="en-US">
                <a:latin typeface="Arial"/>
              </a:rPr>
              <a:t>&lt;td&gt;~(sg.comment_valuepublic/home.html;t)&lt;/td&gt;</a:t>
            </a:r>
            <a:endParaRPr/>
          </a:p>
          <a:p>
            <a:r>
              <a:rPr lang="en-US">
                <a:latin typeface="Arial"/>
              </a:rPr>
              <a:t>&lt;td&gt;~(sg2.GRADE;t)&amp;nbsp;&lt;/td&gt;</a:t>
            </a:r>
            <a:endParaRPr/>
          </a:p>
          <a:p>
            <a:r>
              <a:rPr lang="en-US">
                <a:latin typeface="Arial"/>
              </a:rPr>
              <a:t>&lt; . . .  &gt;</a:t>
            </a:r>
            <a:endParaRPr/>
          </a:p>
          <a:p>
            <a:endParaRPr/>
          </a:p>
          <a:p>
            <a:r>
              <a:rPr lang="en-US">
                <a:latin typeface="Arial"/>
              </a:rPr>
              <a:t>&lt;/tr&gt;[/tlist_sql]</a:t>
            </a:r>
            <a:endParaRPr/>
          </a:p>
        </p:txBody>
      </p:sp>
      <p:sp>
        <p:nvSpPr>
          <p:cNvPr id="51" name="Line 3"/>
          <p:cNvSpPr/>
          <p:nvPr/>
        </p:nvSpPr>
        <p:spPr>
          <a:xfrm flipH="1" flipV="1">
            <a:off x="2011680" y="3108960"/>
            <a:ext cx="2011680" cy="64008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52" name="Line 4"/>
          <p:cNvSpPr/>
          <p:nvPr/>
        </p:nvSpPr>
        <p:spPr>
          <a:xfrm flipH="1" flipV="1">
            <a:off x="2103120" y="4297680"/>
            <a:ext cx="2651760" cy="7315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53" name="TextShape 5"/>
          <p:cNvSpPr txBox="1"/>
          <p:nvPr/>
        </p:nvSpPr>
        <p:spPr>
          <a:xfrm>
            <a:off x="4389120" y="3749040"/>
            <a:ext cx="31089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Picks up current year id</a:t>
            </a:r>
            <a:endParaRPr/>
          </a:p>
        </p:txBody>
      </p:sp>
      <p:sp>
        <p:nvSpPr>
          <p:cNvPr id="54" name="TextShape 6"/>
          <p:cNvSpPr txBox="1"/>
          <p:nvPr/>
        </p:nvSpPr>
        <p:spPr>
          <a:xfrm>
            <a:off x="4846320" y="4937760"/>
            <a:ext cx="31089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Picks up current student id</a:t>
            </a:r>
            <a:endParaRPr/>
          </a:p>
        </p:txBody>
      </p:sp>
      <p:sp>
        <p:nvSpPr>
          <p:cNvPr id="55" name="Freeform 7"/>
          <p:cNvSpPr/>
          <p:nvPr/>
        </p:nvSpPr>
        <p:spPr>
          <a:xfrm>
            <a:off x="257760" y="1369080"/>
            <a:ext cx="951120" cy="799200"/>
          </a:xfrm>
          <a:custGeom>
            <a:avLst/>
            <a:gdLst/>
            <a:ahLst/>
            <a:rect b="b" l="0" r="r" t="0"/>
            <a:pathLst>
              <a:path h="2220" w="2642">
                <a:moveTo>
                  <a:pt x="2263" y="1083"/>
                </a:moveTo>
                <a:cubicBezTo>
                  <a:pt x="1905" y="786"/>
                  <a:pt x="1510" y="487"/>
                  <a:pt x="1054" y="403"/>
                </a:cubicBezTo>
                <a:cubicBezTo>
                  <a:pt x="728" y="342"/>
                  <a:pt x="185" y="0"/>
                  <a:pt x="71" y="666"/>
                </a:cubicBezTo>
                <a:cubicBezTo>
                  <a:pt x="0" y="1089"/>
                  <a:pt x="82" y="1487"/>
                  <a:pt x="298" y="1800"/>
                </a:cubicBezTo>
                <a:cubicBezTo>
                  <a:pt x="561" y="2183"/>
                  <a:pt x="1124" y="2060"/>
                  <a:pt x="1545" y="2141"/>
                </a:cubicBezTo>
                <a:cubicBezTo>
                  <a:pt x="1952" y="2219"/>
                  <a:pt x="2498" y="2157"/>
                  <a:pt x="2641" y="1688"/>
                </a:cubicBezTo>
                <a:lnTo>
                  <a:pt x="2566" y="1310"/>
                </a:lnTo>
                <a:lnTo>
                  <a:pt x="2188" y="1083"/>
                </a:lnTo>
                <a:lnTo>
                  <a:pt x="2036" y="1007"/>
                </a:lnTo>
              </a:path>
            </a:pathLst>
          </a:custGeom>
          <a:ln>
            <a:solidFill>
              <a:srgbClr val="000000"/>
            </a:solidFill>
          </a:ln>
        </p:spPr>
      </p:sp>
      <p:sp>
        <p:nvSpPr>
          <p:cNvPr id="56" name="Freeform 8"/>
          <p:cNvSpPr/>
          <p:nvPr/>
        </p:nvSpPr>
        <p:spPr>
          <a:xfrm>
            <a:off x="128160" y="6573600"/>
            <a:ext cx="1399320" cy="558360"/>
          </a:xfrm>
          <a:custGeom>
            <a:avLst/>
            <a:gdLst/>
            <a:ahLst/>
            <a:rect b="b" l="0" r="r" t="0"/>
            <a:pathLst>
              <a:path h="1551" w="3887">
                <a:moveTo>
                  <a:pt x="3763" y="979"/>
                </a:moveTo>
                <a:cubicBezTo>
                  <a:pt x="3651" y="526"/>
                  <a:pt x="3169" y="383"/>
                  <a:pt x="2781" y="260"/>
                </a:cubicBezTo>
                <a:cubicBezTo>
                  <a:pt x="2402" y="142"/>
                  <a:pt x="2031" y="178"/>
                  <a:pt x="1646" y="148"/>
                </a:cubicBezTo>
                <a:cubicBezTo>
                  <a:pt x="1268" y="120"/>
                  <a:pt x="824" y="0"/>
                  <a:pt x="512" y="261"/>
                </a:cubicBezTo>
                <a:cubicBezTo>
                  <a:pt x="232" y="497"/>
                  <a:pt x="0" y="1161"/>
                  <a:pt x="627" y="1357"/>
                </a:cubicBezTo>
                <a:cubicBezTo>
                  <a:pt x="1019" y="1480"/>
                  <a:pt x="1401" y="1548"/>
                  <a:pt x="1798" y="1546"/>
                </a:cubicBezTo>
                <a:cubicBezTo>
                  <a:pt x="2187" y="1544"/>
                  <a:pt x="2580" y="1541"/>
                  <a:pt x="2969" y="1546"/>
                </a:cubicBezTo>
                <a:cubicBezTo>
                  <a:pt x="3338" y="1550"/>
                  <a:pt x="3886" y="1427"/>
                  <a:pt x="3877" y="941"/>
                </a:cubicBezTo>
                <a:lnTo>
                  <a:pt x="3687" y="866"/>
                </a:lnTo>
                <a:lnTo>
                  <a:pt x="3763" y="979"/>
                </a:lnTo>
              </a:path>
            </a:pathLst>
          </a:custGeom>
          <a:noFill/>
          <a:ln>
            <a:solidFill>
              <a:srgbClr val="000000"/>
            </a:solidFill>
          </a:ln>
        </p:spPr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Admin View</a:t>
            </a:r>
            <a:endParaRPr/>
          </a:p>
        </p:txBody>
      </p:sp>
      <p:sp>
        <p:nvSpPr>
          <p:cNvPr id="58" name="TextShape 2"/>
          <p:cNvSpPr txBox="1"/>
          <p:nvPr/>
        </p:nvSpPr>
        <p:spPr>
          <a:xfrm>
            <a:off x="1437480" y="1769040"/>
            <a:ext cx="700236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5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2880" y="1303920"/>
            <a:ext cx="9601200" cy="601128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Parent-Student Main Screen</a:t>
            </a:r>
            <a:endParaRPr/>
          </a:p>
        </p:txBody>
      </p:sp>
      <p:pic>
        <p:nvPicPr>
          <p:cNvPr descr="" id="6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640080" y="1358280"/>
            <a:ext cx="9081720" cy="559116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Parent-Student Report Cards Screen</a:t>
            </a:r>
            <a:endParaRPr/>
          </a:p>
        </p:txBody>
      </p:sp>
      <p:pic>
        <p:nvPicPr>
          <p:cNvPr descr="" id="6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645920" y="1593000"/>
            <a:ext cx="6492240" cy="563076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