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60" r:id="rId3"/>
    <p:sldId id="275" r:id="rId4"/>
    <p:sldId id="257" r:id="rId5"/>
    <p:sldId id="271" r:id="rId6"/>
    <p:sldId id="272" r:id="rId7"/>
    <p:sldId id="259" r:id="rId8"/>
    <p:sldId id="273" r:id="rId9"/>
    <p:sldId id="264" r:id="rId10"/>
    <p:sldId id="258" r:id="rId11"/>
    <p:sldId id="262" r:id="rId12"/>
    <p:sldId id="266" r:id="rId13"/>
    <p:sldId id="263" r:id="rId14"/>
    <p:sldId id="267" r:id="rId15"/>
    <p:sldId id="268" r:id="rId16"/>
    <p:sldId id="269" r:id="rId17"/>
    <p:sldId id="270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7588" autoAdjust="0"/>
  </p:normalViewPr>
  <p:slideViewPr>
    <p:cSldViewPr snapToGrid="0" snapToObjects="1">
      <p:cViewPr varScale="1">
        <p:scale>
          <a:sx n="111" d="100"/>
          <a:sy n="111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EBC2F-2460-F846-BEF1-8B8C6143AE4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208CD-7D85-3144-9074-F5AB966250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754787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7F3D-38D3-E641-BA22-AEBB5E6C2AA5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97FA-25DF-D64A-85D2-D5620F4A80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7F3D-38D3-E641-BA22-AEBB5E6C2AA5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97FA-25DF-D64A-85D2-D5620F4A80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7F3D-38D3-E641-BA22-AEBB5E6C2AA5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97FA-25DF-D64A-85D2-D5620F4A80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7F3D-38D3-E641-BA22-AEBB5E6C2AA5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97FA-25DF-D64A-85D2-D5620F4A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7F3D-38D3-E641-BA22-AEBB5E6C2AA5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97FA-25DF-D64A-85D2-D5620F4A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7F3D-38D3-E641-BA22-AEBB5E6C2AA5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97FA-25DF-D64A-85D2-D5620F4A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7F3D-38D3-E641-BA22-AEBB5E6C2AA5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97FA-25DF-D64A-85D2-D5620F4A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7F3D-38D3-E641-BA22-AEBB5E6C2AA5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97FA-25DF-D64A-85D2-D5620F4A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7F3D-38D3-E641-BA22-AEBB5E6C2AA5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97FA-25DF-D64A-85D2-D5620F4A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7F3D-38D3-E641-BA22-AEBB5E6C2AA5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97FA-25DF-D64A-85D2-D5620F4A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7F3D-38D3-E641-BA22-AEBB5E6C2AA5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97FA-25DF-D64A-85D2-D5620F4A8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054A7F3D-38D3-E641-BA22-AEBB5E6C2AA5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6C8797FA-25DF-D64A-85D2-D5620F4A80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kwright@ramonausd.net" TargetMode="External"/><Relationship Id="rId4" Type="http://schemas.openxmlformats.org/officeDocument/2006/relationships/hyperlink" Target="mailto:barket12000@gmail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Gharibiansgharibian@csmci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817365" y="3128368"/>
            <a:ext cx="8110845" cy="1612607"/>
          </a:xfrm>
        </p:spPr>
        <p:txBody>
          <a:bodyPr/>
          <a:lstStyle/>
          <a:p>
            <a:r>
              <a:rPr lang="en-US" dirty="0" smtClean="0"/>
              <a:t>Attendance Tracking and Notification in PowerSchool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Keith Wright (Ramona Unified School District)</a:t>
            </a:r>
          </a:p>
          <a:p>
            <a:r>
              <a:rPr lang="en-US" sz="1600" dirty="0" smtClean="0"/>
              <a:t>Todd Barker (Lennox School District)</a:t>
            </a:r>
          </a:p>
          <a:p>
            <a:r>
              <a:rPr lang="en-US" sz="1600" dirty="0" smtClean="0"/>
              <a:t>10/19/2012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448057" y="6249242"/>
            <a:ext cx="8138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Originally presented by </a:t>
            </a:r>
            <a:r>
              <a:rPr lang="en-US" sz="14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Sarkis</a:t>
            </a:r>
            <a:r>
              <a:rPr lang="en-US" sz="1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Gharibian</a:t>
            </a:r>
            <a:r>
              <a:rPr lang="en-US" sz="1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to the </a:t>
            </a:r>
            <a:r>
              <a:rPr lang="en-US" sz="14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SoCal</a:t>
            </a:r>
            <a:r>
              <a:rPr lang="en-US" sz="1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PS Users Group meeting, January 20</a:t>
            </a:r>
            <a:r>
              <a:rPr lang="en-US" sz="1400" baseline="30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1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, 2012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167863" y="604409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9149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short: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Attendance </a:t>
            </a:r>
            <a:r>
              <a:rPr lang="en-US" dirty="0"/>
              <a:t>codes must be associated with the appropriate attendance </a:t>
            </a:r>
            <a:r>
              <a:rPr lang="en-US" dirty="0" smtClean="0"/>
              <a:t>code category</a:t>
            </a:r>
            <a:r>
              <a:rPr lang="en-US" dirty="0"/>
              <a:t>. </a:t>
            </a:r>
          </a:p>
          <a:p>
            <a:r>
              <a:rPr lang="en-US" dirty="0" smtClean="0"/>
              <a:t>Attendance </a:t>
            </a:r>
            <a:r>
              <a:rPr lang="en-US" dirty="0"/>
              <a:t>code categories must be set up to identify types of attendance. </a:t>
            </a:r>
          </a:p>
          <a:p>
            <a:r>
              <a:rPr lang="en-US" dirty="0" smtClean="0"/>
              <a:t>Separate </a:t>
            </a:r>
            <a:r>
              <a:rPr lang="en-US" dirty="0"/>
              <a:t>attendance code categories must be set up for unexcused tardies </a:t>
            </a:r>
            <a:r>
              <a:rPr lang="en-US" dirty="0" smtClean="0"/>
              <a:t>and unexcused absences.</a:t>
            </a:r>
          </a:p>
          <a:p>
            <a:r>
              <a:rPr lang="en-US" dirty="0" smtClean="0"/>
              <a:t>Attendance </a:t>
            </a:r>
            <a:r>
              <a:rPr lang="en-US" dirty="0"/>
              <a:t>code categories must be associated with attendance tracking categories.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676769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Weekly Process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First, log in at the site level and run “Refresh Premier Attendance Views”</a:t>
            </a:r>
          </a:p>
          <a:p>
            <a:r>
              <a:rPr lang="en-US" dirty="0" smtClean="0"/>
              <a:t>Second,  log in at DISTRICT level and:</a:t>
            </a:r>
          </a:p>
          <a:p>
            <a:r>
              <a:rPr lang="en-US" dirty="0" smtClean="0"/>
              <a:t>Run System Report – “Refresh Attendance Tracking Data”  (Only once per week, right before you run extract report and letters)</a:t>
            </a:r>
          </a:p>
          <a:p>
            <a:r>
              <a:rPr lang="en-US" dirty="0" smtClean="0"/>
              <a:t>This updates the data in the [</a:t>
            </a:r>
            <a:r>
              <a:rPr lang="en-US" dirty="0" err="1" smtClean="0"/>
              <a:t>UnexcusedHistorical</a:t>
            </a:r>
            <a:r>
              <a:rPr lang="en-US" dirty="0" smtClean="0"/>
              <a:t>] and [</a:t>
            </a:r>
            <a:r>
              <a:rPr lang="en-US" dirty="0" err="1" smtClean="0"/>
              <a:t>UnexcusedNotify</a:t>
            </a:r>
            <a:r>
              <a:rPr lang="en-US" dirty="0" smtClean="0"/>
              <a:t>] tables.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148544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 back in to SCHOOL level</a:t>
            </a:r>
          </a:p>
          <a:p>
            <a:r>
              <a:rPr lang="en-US" dirty="0"/>
              <a:t>Then run the “Truancy and Attendance Letters (View Only) report.  Verify that everything is o.k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all is good with the report, save the students as a stored selection.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893404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Weekly Process (Cont.)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 the “Truancy and Attendance Letters (EXTRACT)</a:t>
            </a:r>
          </a:p>
          <a:p>
            <a:r>
              <a:rPr lang="en-US" dirty="0" smtClean="0"/>
              <a:t>Immediately select the students identified and print appropriate letter (1, 2, or 3)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624361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5464" y="65469"/>
            <a:ext cx="9032721" cy="66779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378734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nder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864155" y="2102562"/>
            <a:ext cx="7124700" cy="386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037792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Tables Store ATN Data: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UnexcusedHistorial</a:t>
            </a:r>
            <a:r>
              <a:rPr lang="en-US" dirty="0" smtClean="0"/>
              <a:t>]</a:t>
            </a:r>
          </a:p>
          <a:p>
            <a:r>
              <a:rPr lang="en-US" dirty="0" smtClean="0"/>
              <a:t>[</a:t>
            </a:r>
            <a:r>
              <a:rPr lang="en-US" dirty="0" err="1" smtClean="0"/>
              <a:t>UnexcusedNotify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r>
              <a:rPr lang="en-US" dirty="0" smtClean="0"/>
              <a:t>Note: </a:t>
            </a:r>
            <a:r>
              <a:rPr lang="en-US" dirty="0">
                <a:solidFill>
                  <a:srgbClr val="FFFFFF"/>
                </a:solidFill>
                <a:latin typeface="Verdana" charset="0"/>
              </a:rPr>
              <a:t>Attendance tracking and notification data is collected using a different process than basic PowerSchool attendance</a:t>
            </a:r>
            <a:r>
              <a:rPr lang="en-US" dirty="0" smtClean="0">
                <a:solidFill>
                  <a:srgbClr val="FFFFFF"/>
                </a:solidFill>
                <a:latin typeface="Verdana" charset="0"/>
              </a:rPr>
              <a:t>.</a:t>
            </a:r>
            <a:endParaRPr lang="en-US" dirty="0">
              <a:solidFill>
                <a:srgbClr val="FFFFFF"/>
              </a:solidFill>
              <a:latin typeface="Verdana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499610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981131" cy="1447800"/>
          </a:xfrm>
        </p:spPr>
        <p:txBody>
          <a:bodyPr/>
          <a:lstStyle/>
          <a:p>
            <a:r>
              <a:rPr lang="en-US" dirty="0" smtClean="0"/>
              <a:t>The ATN Process Does Not: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Store data in the ATTENDANCE table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Alter existing attendance reports in any way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124987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majority of the this presentation was created by </a:t>
            </a:r>
            <a:r>
              <a:rPr lang="en-US" dirty="0" err="1" smtClean="0"/>
              <a:t>Sarkis</a:t>
            </a:r>
            <a:r>
              <a:rPr lang="en-US" dirty="0" smtClean="0"/>
              <a:t> </a:t>
            </a:r>
            <a:r>
              <a:rPr lang="en-US" dirty="0" err="1" smtClean="0"/>
              <a:t>Gharibian</a:t>
            </a:r>
            <a:r>
              <a:rPr lang="en-US" dirty="0" smtClean="0"/>
              <a:t>              </a:t>
            </a:r>
            <a:r>
              <a:rPr lang="en-US" dirty="0" smtClean="0">
                <a:hlinkClick r:id="rId2"/>
              </a:rPr>
              <a:t>sgharibian@csmci.com</a:t>
            </a:r>
            <a:endParaRPr lang="en-US" dirty="0" smtClean="0"/>
          </a:p>
          <a:p>
            <a:r>
              <a:rPr lang="en-US" dirty="0" smtClean="0"/>
              <a:t>For more information about this appended presentation, please contact Keith Wright  (</a:t>
            </a:r>
            <a:r>
              <a:rPr lang="en-US" dirty="0" smtClean="0">
                <a:hlinkClick r:id="rId3"/>
              </a:rPr>
              <a:t>kwright@ramonausd.net</a:t>
            </a:r>
            <a:r>
              <a:rPr lang="en-US" dirty="0" smtClean="0"/>
              <a:t>) or Todd Barker (</a:t>
            </a:r>
            <a:r>
              <a:rPr lang="en-US" dirty="0" smtClean="0">
                <a:hlinkClick r:id="rId4"/>
              </a:rPr>
              <a:t>barket12000@gmail.com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576161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Efficiently notify parents of chronic absents/truants</a:t>
            </a:r>
          </a:p>
          <a:p>
            <a:r>
              <a:rPr lang="en-US" dirty="0" smtClean="0"/>
              <a:t>To automate the creation of notification letters in PowerSchool when students hit specific triggers or thresholds (e.g. 3, 6, or 9 combined unexcused absences and or truancies)</a:t>
            </a:r>
          </a:p>
          <a:p>
            <a:r>
              <a:rPr lang="en-US" dirty="0" smtClean="0"/>
              <a:t>Enable the district to easily track the notification status of students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22087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SARB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The first truancy letter is triggered by any combinations of 3 unexcused absences  and or 30+minute  </a:t>
            </a:r>
            <a:r>
              <a:rPr lang="en-US" dirty="0" err="1" smtClean="0"/>
              <a:t>tardies</a:t>
            </a:r>
            <a:r>
              <a:rPr lang="en-US" dirty="0" smtClean="0"/>
              <a:t> and results in a student  being classified as a truant and being reported to the district  attendance administrator.  Letter 1 sent by mail with a copy forwarded to the District Attorney.</a:t>
            </a:r>
          </a:p>
          <a:p>
            <a:r>
              <a:rPr lang="en-US" dirty="0" smtClean="0"/>
              <a:t>The second truancy letter is triggered by any combinations of 6 unexcused absences and or 30+ minute  </a:t>
            </a:r>
            <a:r>
              <a:rPr lang="en-US" dirty="0" err="1" smtClean="0"/>
              <a:t>tardies</a:t>
            </a:r>
            <a:r>
              <a:rPr lang="en-US" dirty="0" smtClean="0"/>
              <a:t> and results in a student  being reported as truant to the district attendance administrator.  Letter 2 sent by mail.  School site will attempt to contact parent/guardian to schedule meeting with school administration to review truancy problem to avoid further measures.</a:t>
            </a:r>
          </a:p>
          <a:p>
            <a:r>
              <a:rPr lang="en-US" dirty="0" smtClean="0"/>
              <a:t>The third truancy letter is triggered by any combinations of 9 unexcused absences and or 30+ minute  </a:t>
            </a:r>
            <a:r>
              <a:rPr lang="en-US" dirty="0" err="1" smtClean="0"/>
              <a:t>tardies</a:t>
            </a:r>
            <a:r>
              <a:rPr lang="en-US" dirty="0" smtClean="0"/>
              <a:t> and requires that the student be classified as habitual truant and informs them they are subject to summons to appear at the Student Attendance Review Board (SARB).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22087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Setup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Carefully read the PS7x_atn_user_guide</a:t>
            </a:r>
          </a:p>
          <a:p>
            <a:r>
              <a:rPr lang="en-US" dirty="0" smtClean="0"/>
              <a:t>Utilize the </a:t>
            </a:r>
            <a:r>
              <a:rPr lang="en-US" dirty="0" err="1" smtClean="0"/>
              <a:t>Powerschool</a:t>
            </a:r>
            <a:r>
              <a:rPr lang="en-US" dirty="0" smtClean="0"/>
              <a:t> help button on each configuration page</a:t>
            </a:r>
          </a:p>
          <a:p>
            <a:r>
              <a:rPr lang="en-US" dirty="0" smtClean="0"/>
              <a:t> Utilize the ATN Cheat Sheet for simplified guidance </a:t>
            </a:r>
          </a:p>
          <a:p>
            <a:r>
              <a:rPr lang="en-US" dirty="0" smtClean="0"/>
              <a:t>Verify attendance codes and categories conform to ATN requirements</a:t>
            </a:r>
          </a:p>
          <a:p>
            <a:r>
              <a:rPr lang="en-US" dirty="0" smtClean="0"/>
              <a:t>It may require you to modify your existing attendance codes</a:t>
            </a:r>
          </a:p>
          <a:p>
            <a:r>
              <a:rPr lang="en-US" dirty="0" smtClean="0"/>
              <a:t>Create 3 separate letters in </a:t>
            </a:r>
            <a:r>
              <a:rPr lang="en-US" dirty="0" err="1" smtClean="0"/>
              <a:t>ReportWorks</a:t>
            </a:r>
            <a:r>
              <a:rPr lang="en-US" dirty="0" smtClean="0"/>
              <a:t> or as Object Reports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65222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Setup: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Attendance Tracking Modes</a:t>
            </a:r>
          </a:p>
          <a:p>
            <a:pPr lvl="1"/>
            <a:r>
              <a:rPr lang="en-US" sz="1800" b="1" u="sng" dirty="0" smtClean="0"/>
              <a:t>Meeting Period to Day</a:t>
            </a:r>
            <a:r>
              <a:rPr lang="en-US" sz="1800" dirty="0" smtClean="0"/>
              <a:t>, Meeting Time To Day, Daily Code To Day, etc.</a:t>
            </a:r>
          </a:p>
          <a:p>
            <a:r>
              <a:rPr lang="en-US" dirty="0" smtClean="0"/>
              <a:t>Attendance Tracking Categories (e.g. Illness and Unexcused)</a:t>
            </a:r>
          </a:p>
          <a:p>
            <a:r>
              <a:rPr lang="en-US" dirty="0" smtClean="0"/>
              <a:t>Attendance Code Categories (associate each with a single tracking category).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671931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District Setup: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200" dirty="0" smtClean="0"/>
              <a:t>Set up your Tracking Methods</a:t>
            </a:r>
          </a:p>
          <a:p>
            <a:pPr lvl="1"/>
            <a:r>
              <a:rPr lang="en-US" sz="4200" dirty="0" smtClean="0"/>
              <a:t>Percent is required</a:t>
            </a:r>
          </a:p>
          <a:p>
            <a:pPr lvl="1"/>
            <a:r>
              <a:rPr lang="en-US" sz="4200" dirty="0" smtClean="0"/>
              <a:t>Tardy Day is recommended</a:t>
            </a:r>
          </a:p>
          <a:p>
            <a:pPr lvl="1"/>
            <a:r>
              <a:rPr lang="en-US" sz="4200" dirty="0" smtClean="0"/>
              <a:t>Period/Interval is recommended</a:t>
            </a:r>
          </a:p>
          <a:p>
            <a:pPr lvl="1">
              <a:buNone/>
            </a:pPr>
            <a:endParaRPr lang="en-US" sz="4200" dirty="0" smtClean="0"/>
          </a:p>
          <a:p>
            <a:r>
              <a:rPr lang="en-US" sz="4200" dirty="0" smtClean="0"/>
              <a:t>Be sure to update your calculation year at the start of each year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690488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Thresholds or “triggers”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2872290"/>
            <a:ext cx="7716838" cy="3388658"/>
          </a:xfrm>
        </p:spPr>
        <p:txBody>
          <a:bodyPr/>
          <a:lstStyle/>
          <a:p>
            <a:r>
              <a:rPr lang="en-US" dirty="0" smtClean="0"/>
              <a:t>Trigger 1 – any combination of THREE unexcused absences or truancies (defined as a tardy &gt; 30 minutes).</a:t>
            </a:r>
          </a:p>
          <a:p>
            <a:r>
              <a:rPr lang="en-US" dirty="0" smtClean="0"/>
              <a:t>Trigger 2 – any combination of SIX </a:t>
            </a:r>
            <a:r>
              <a:rPr lang="en-US" dirty="0"/>
              <a:t>Unexcused absences or Truancies</a:t>
            </a:r>
            <a:endParaRPr lang="en-US" dirty="0" smtClean="0"/>
          </a:p>
          <a:p>
            <a:r>
              <a:rPr lang="en-US" dirty="0" smtClean="0"/>
              <a:t>Trigger 3 – any combination of NINE Unexcused absences or Truancies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2798" y="6088726"/>
            <a:ext cx="8458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Note:  You can customize the triggers to only include absences or to different numbers (e.g. 5 unexcused absences per semester)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588072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Attendance Code Rules: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0513" indent="-290513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FFFFFF"/>
                </a:solidFill>
                <a:latin typeface="Verdana" charset="0"/>
              </a:rPr>
              <a:t>Must be associated with the correct Attendance Code Category in order to track attendance.</a:t>
            </a:r>
          </a:p>
          <a:p>
            <a:pPr marL="290513" indent="-290513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FFFFFF"/>
                </a:solidFill>
                <a:latin typeface="Verdana" charset="0"/>
              </a:rPr>
              <a:t>Absent Codes must have an </a:t>
            </a:r>
            <a:r>
              <a:rPr lang="en-US" b="1" dirty="0">
                <a:solidFill>
                  <a:srgbClr val="FFFFFF"/>
                </a:solidFill>
                <a:latin typeface="Verdana" charset="0"/>
              </a:rPr>
              <a:t>Absent</a:t>
            </a:r>
            <a:r>
              <a:rPr lang="en-US" dirty="0">
                <a:solidFill>
                  <a:srgbClr val="FFFFFF"/>
                </a:solidFill>
                <a:latin typeface="Verdana" charset="0"/>
              </a:rPr>
              <a:t> presence status (Unexcused and Illness).</a:t>
            </a:r>
          </a:p>
          <a:p>
            <a:pPr marL="290513" indent="-290513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FFFFFF"/>
                </a:solidFill>
                <a:latin typeface="Verdana" charset="0"/>
              </a:rPr>
              <a:t>Tardy codes must have a </a:t>
            </a:r>
            <a:r>
              <a:rPr lang="en-US" b="1" dirty="0">
                <a:solidFill>
                  <a:srgbClr val="FFFFFF"/>
                </a:solidFill>
                <a:latin typeface="Verdana" charset="0"/>
              </a:rPr>
              <a:t>Present</a:t>
            </a:r>
            <a:r>
              <a:rPr lang="en-US" dirty="0">
                <a:solidFill>
                  <a:srgbClr val="FFFFFF"/>
                </a:solidFill>
                <a:latin typeface="Verdana" charset="0"/>
              </a:rPr>
              <a:t> presence status (Tardies).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466922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new fields!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UEAT_Absent_Dates  (e.g. 9/15/2012, 10/5/2012)</a:t>
            </a:r>
            <a:endParaRPr lang="en-US" dirty="0"/>
          </a:p>
          <a:p>
            <a:r>
              <a:rPr lang="en-US" dirty="0" smtClean="0"/>
              <a:t>UEAT_Trady_Dates*  (e.g. 1/17/2013)</a:t>
            </a:r>
            <a:endParaRPr lang="en-US" dirty="0"/>
          </a:p>
          <a:p>
            <a:r>
              <a:rPr lang="en-US" dirty="0" smtClean="0"/>
              <a:t>UEAT_Date_Reached  (e.g. 1/17/2013)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*</a:t>
            </a:r>
            <a:r>
              <a:rPr lang="en-US" dirty="0"/>
              <a:t>(that’s supposed to be TARDY, but Pearson actually </a:t>
            </a:r>
            <a:r>
              <a:rPr lang="en-US" dirty="0" smtClean="0"/>
              <a:t>spelled it TRADY – no joke!)</a:t>
            </a:r>
          </a:p>
          <a:p>
            <a:pPr marL="0" indent="0">
              <a:buNone/>
            </a:pPr>
            <a:r>
              <a:rPr lang="en-US" dirty="0" smtClean="0"/>
              <a:t>These new fields only become active in your system AFTER you run the FIRST EXTRACT.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915470573"/>
      </p:ext>
    </p:extLst>
  </p:cSld>
  <p:clrMapOvr>
    <a:masterClrMapping/>
  </p:clrMapOvr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1005</TotalTime>
  <Words>885</Words>
  <Application>Microsoft Macintosh PowerPoint</Application>
  <PresentationFormat>On-screen Show (4:3)</PresentationFormat>
  <Paragraphs>78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Sky</vt:lpstr>
      <vt:lpstr>Attendance Tracking and Notification in PowerSchool</vt:lpstr>
      <vt:lpstr>Purpose</vt:lpstr>
      <vt:lpstr>Sample SARB Process</vt:lpstr>
      <vt:lpstr>Initial Setup </vt:lpstr>
      <vt:lpstr>School Setup:</vt:lpstr>
      <vt:lpstr>District Setup:</vt:lpstr>
      <vt:lpstr>Thresholds or “triggers”</vt:lpstr>
      <vt:lpstr>Attendance Code Rules:</vt:lpstr>
      <vt:lpstr>Three new fields!</vt:lpstr>
      <vt:lpstr>In short:</vt:lpstr>
      <vt:lpstr>Weekly Process </vt:lpstr>
      <vt:lpstr>School Level</vt:lpstr>
      <vt:lpstr>Weekly Process (Cont.) </vt:lpstr>
      <vt:lpstr>Slide 14</vt:lpstr>
      <vt:lpstr>Slide 15</vt:lpstr>
      <vt:lpstr>2 Tables Store ATN Data:</vt:lpstr>
      <vt:lpstr>The ATN Process Does Not:</vt:lpstr>
      <vt:lpstr>Thanks!</vt:lpstr>
    </vt:vector>
  </TitlesOfParts>
  <Company>CSMC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Storing Assessment Data in PowerSchool</dc:title>
  <dc:creator>Microsoft Office User</dc:creator>
  <cp:lastModifiedBy>Todd Barker</cp:lastModifiedBy>
  <cp:revision>55</cp:revision>
  <dcterms:created xsi:type="dcterms:W3CDTF">2012-10-19T16:10:27Z</dcterms:created>
  <dcterms:modified xsi:type="dcterms:W3CDTF">2012-10-19T16:11:17Z</dcterms:modified>
</cp:coreProperties>
</file>