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18"/>
  </p:notesMasterIdLst>
  <p:sldIdLst>
    <p:sldId id="256" r:id="rId2"/>
    <p:sldId id="280" r:id="rId3"/>
    <p:sldId id="257" r:id="rId4"/>
    <p:sldId id="259" r:id="rId5"/>
    <p:sldId id="261" r:id="rId6"/>
    <p:sldId id="264" r:id="rId7"/>
    <p:sldId id="266" r:id="rId8"/>
    <p:sldId id="276" r:id="rId9"/>
    <p:sldId id="277" r:id="rId10"/>
    <p:sldId id="272" r:id="rId11"/>
    <p:sldId id="271" r:id="rId12"/>
    <p:sldId id="279" r:id="rId13"/>
    <p:sldId id="284" r:id="rId14"/>
    <p:sldId id="283" r:id="rId15"/>
    <p:sldId id="281" r:id="rId16"/>
    <p:sldId id="28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7" d="100"/>
          <a:sy n="77" d="100"/>
        </p:scale>
        <p:origin x="-84" y="-25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174C3C-D11C-4BC2-9DE5-98B4AA7B9483}" type="datetimeFigureOut">
              <a:rPr lang="en-US" smtClean="0"/>
              <a:pPr/>
              <a:t>4/12/2012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773169-82C0-4F07-B49A-7BE0507FBC6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773169-82C0-4F07-B49A-7BE0507FBC65}"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773169-82C0-4F07-B49A-7BE0507FBC65}"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51DEABC-D766-4322-8E78-B830FAE35C72}" type="datetime4">
              <a:rPr lang="en-US" smtClean="0"/>
              <a:pPr/>
              <a:t>April 12, 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38DF745-7D3F-47F4-83A3-874385CFAA6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131F9E-604E-4343-9F29-EF72E8231CAD}" type="datetime4">
              <a:rPr lang="en-US" smtClean="0"/>
              <a:pPr/>
              <a:t>April 12,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A8E1CE-37F8-4102-8DF9-852A0A51F293}" type="datetime4">
              <a:rPr lang="en-US" smtClean="0"/>
              <a:pPr/>
              <a:t>April 12,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33F43-3E86-47E4-BFBB-2476D384E1C6}" type="datetime4">
              <a:rPr lang="en-US" smtClean="0"/>
              <a:pPr/>
              <a:t>April 12,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751663BA-01FC-4367-B6F3-ABB2645D55F1}" type="datetime4">
              <a:rPr lang="en-US" smtClean="0"/>
              <a:pPr/>
              <a:t>April 12, 2012</a:t>
            </a:fld>
            <a:endParaRPr lang="en-US" dirty="0"/>
          </a:p>
        </p:txBody>
      </p:sp>
      <p:sp>
        <p:nvSpPr>
          <p:cNvPr id="8" name="Slide Number Placeholder 7"/>
          <p:cNvSpPr>
            <a:spLocks noGrp="1"/>
          </p:cNvSpPr>
          <p:nvPr>
            <p:ph type="sldNum" sz="quarter" idx="11"/>
          </p:nvPr>
        </p:nvSpPr>
        <p:spPr/>
        <p:txBody>
          <a:bodyPr/>
          <a:lstStyle/>
          <a:p>
            <a:fld id="{F38DF745-7D3F-47F4-83A3-874385CFAA69}"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9B19C71-EC74-44AF-B27E-FC7DC3C3A61D}" type="datetime4">
              <a:rPr lang="en-US" smtClean="0"/>
              <a:pPr/>
              <a:t>April 12,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A5CDA29-3CBE-48EA-92AE-A996835462BA}" type="datetime4">
              <a:rPr lang="en-US" smtClean="0"/>
              <a:pPr/>
              <a:t>April 12,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9EC054-3869-4501-B163-1BBFDE8DCE04}" type="datetime4">
              <a:rPr lang="en-US" smtClean="0"/>
              <a:pPr/>
              <a:t>April 12,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63D831-56C1-49CF-8EF7-8B9A98402BCD}" type="datetime4">
              <a:rPr lang="en-US" smtClean="0"/>
              <a:pPr/>
              <a:t>April 12,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AD5615-7F4F-4584-84D5-CC95918C321F}" type="datetime4">
              <a:rPr lang="en-US" smtClean="0"/>
              <a:pPr/>
              <a:t>April 12,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EA923-9BEE-48CE-9F28-5B525F399BAD}" type="datetime4">
              <a:rPr lang="en-US" smtClean="0"/>
              <a:pPr/>
              <a:t>April 12,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F38DF745-7D3F-47F4-83A3-874385CFAA69}" type="slidenum">
              <a:rPr lang="en-US" smtClean="0"/>
              <a:pPr/>
              <a:t>‹#›</a:t>
            </a:fld>
            <a:endParaRPr lang="en-US" dirty="0"/>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7D0EFEE-2756-4A20-BF2A-63F0A94F99AC}" type="datetime4">
              <a:rPr lang="en-US" smtClean="0"/>
              <a:pPr/>
              <a:t>April 12, 2012</a:t>
            </a:fld>
            <a:endParaRPr lang="en-US" dirty="0"/>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F38DF745-7D3F-47F4-83A3-874385CFAA69}" type="slidenum">
              <a:rPr lang="en-US" smtClean="0"/>
              <a:pPr/>
              <a:t>‹#›</a:t>
            </a:fld>
            <a:endParaRPr lang="en-US" dirty="0"/>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csmclogo.jpg"/>
          <p:cNvPicPr>
            <a:picLocks noChangeAspect="1"/>
          </p:cNvPicPr>
          <p:nvPr userDrawn="1"/>
        </p:nvPicPr>
        <p:blipFill>
          <a:blip r:embed="rId13" cstate="print">
            <a:extLst>
              <a:ext uri="{28A0092B-C50C-407E-A947-70E740481C1C}">
                <a14:useLocalDpi xmlns="" xmlns:a14="http://schemas.microsoft.com/office/drawing/2010/main" val="0"/>
              </a:ext>
            </a:extLst>
          </a:blip>
          <a:stretch>
            <a:fillRect/>
          </a:stretch>
        </p:blipFill>
        <p:spPr>
          <a:xfrm>
            <a:off x="8188098" y="0"/>
            <a:ext cx="813026" cy="593509"/>
          </a:xfrm>
          <a:prstGeom prst="rect">
            <a:avLst/>
          </a:prstGeom>
        </p:spPr>
      </p:pic>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sldNum="0" hdr="0" ftr="0" dt="0"/>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53510"/>
            <a:ext cx="7772400" cy="4571999"/>
          </a:xfrm>
        </p:spPr>
        <p:txBody>
          <a:bodyPr/>
          <a:lstStyle/>
          <a:p>
            <a:pPr algn="ctr"/>
            <a:r>
              <a:rPr lang="en-US" sz="3600" dirty="0" smtClean="0"/>
              <a:t/>
            </a:r>
            <a:br>
              <a:rPr lang="en-US" sz="3600" dirty="0" smtClean="0"/>
            </a:br>
            <a:r>
              <a:rPr lang="en-US" sz="3600" dirty="0" smtClean="0"/>
              <a:t/>
            </a:r>
            <a:br>
              <a:rPr lang="en-US" sz="3600" dirty="0" smtClean="0"/>
            </a:br>
            <a:r>
              <a:rPr lang="en-US" sz="3600" dirty="0" smtClean="0"/>
              <a:t>Creating discipline incidents in </a:t>
            </a:r>
            <a:br>
              <a:rPr lang="en-US" sz="3600" dirty="0" smtClean="0"/>
            </a:br>
            <a:r>
              <a:rPr lang="en-US" sz="3600" dirty="0" err="1" smtClean="0"/>
              <a:t>powerschool</a:t>
            </a:r>
            <a:endParaRPr lang="en-US" sz="3200" dirty="0"/>
          </a:p>
        </p:txBody>
      </p:sp>
      <p:pic>
        <p:nvPicPr>
          <p:cNvPr id="5" name="Picture 4" descr="csmclogo.jp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159454" y="228600"/>
            <a:ext cx="2540000" cy="1854200"/>
          </a:xfrm>
          <a:prstGeom prst="rect">
            <a:avLst/>
          </a:prstGeom>
        </p:spPr>
      </p:pic>
    </p:spTree>
    <p:extLst>
      <p:ext uri="{BB962C8B-B14F-4D97-AF65-F5344CB8AC3E}">
        <p14:creationId xmlns="" xmlns:p14="http://schemas.microsoft.com/office/powerpoint/2010/main" val="21803202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563562"/>
          </a:xfrm>
        </p:spPr>
        <p:txBody>
          <a:bodyPr>
            <a:normAutofit fontScale="90000"/>
          </a:bodyPr>
          <a:lstStyle/>
          <a:p>
            <a:r>
              <a:rPr lang="en-US" dirty="0" smtClean="0"/>
              <a:t>Step 7</a:t>
            </a:r>
            <a:endParaRPr lang="en-US" dirty="0"/>
          </a:p>
        </p:txBody>
      </p:sp>
      <p:pic>
        <p:nvPicPr>
          <p:cNvPr id="7171" name="Picture 3"/>
          <p:cNvPicPr>
            <a:picLocks noChangeAspect="1" noChangeArrowheads="1"/>
          </p:cNvPicPr>
          <p:nvPr/>
        </p:nvPicPr>
        <p:blipFill>
          <a:blip r:embed="rId3" cstate="print"/>
          <a:srcRect/>
          <a:stretch>
            <a:fillRect/>
          </a:stretch>
        </p:blipFill>
        <p:spPr bwMode="auto">
          <a:xfrm>
            <a:off x="1226511" y="1615441"/>
            <a:ext cx="6272522" cy="3581400"/>
          </a:xfrm>
          <a:prstGeom prst="rect">
            <a:avLst/>
          </a:prstGeom>
          <a:noFill/>
          <a:ln w="9525">
            <a:noFill/>
            <a:miter lim="800000"/>
            <a:headEnd/>
            <a:tailEnd/>
          </a:ln>
        </p:spPr>
      </p:pic>
      <p:sp>
        <p:nvSpPr>
          <p:cNvPr id="12" name="TextBox 11"/>
          <p:cNvSpPr txBox="1"/>
          <p:nvPr/>
        </p:nvSpPr>
        <p:spPr>
          <a:xfrm>
            <a:off x="457200" y="716280"/>
            <a:ext cx="8016240" cy="5447645"/>
          </a:xfrm>
          <a:prstGeom prst="rect">
            <a:avLst/>
          </a:prstGeom>
          <a:noFill/>
        </p:spPr>
        <p:txBody>
          <a:bodyPr wrap="square" rtlCol="0">
            <a:spAutoFit/>
          </a:bodyPr>
          <a:lstStyle/>
          <a:p>
            <a:r>
              <a:rPr lang="en-US" sz="2000" b="1" dirty="0" smtClean="0"/>
              <a:t>Adding Incident Elements</a:t>
            </a:r>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sz="1300" dirty="0" smtClean="0"/>
          </a:p>
          <a:p>
            <a:r>
              <a:rPr lang="en-US" sz="1300" dirty="0" smtClean="0"/>
              <a:t>Click on the green </a:t>
            </a:r>
            <a:r>
              <a:rPr lang="en-US" sz="1300" b="1" dirty="0" smtClean="0"/>
              <a:t>+ symbol on the upper right corner of the Incident Elements table.</a:t>
            </a:r>
          </a:p>
          <a:p>
            <a:r>
              <a:rPr lang="en-US" sz="1300" b="1" dirty="0" smtClean="0"/>
              <a:t>Actions (Required)</a:t>
            </a:r>
          </a:p>
          <a:p>
            <a:r>
              <a:rPr lang="en-US" sz="1300" b="1" dirty="0" smtClean="0"/>
              <a:t>Objects (Only if Applies)</a:t>
            </a:r>
          </a:p>
          <a:p>
            <a:r>
              <a:rPr lang="en-US" sz="1300" b="1" dirty="0" smtClean="0"/>
              <a:t>Behaviors (Required)</a:t>
            </a:r>
          </a:p>
          <a:p>
            <a:r>
              <a:rPr lang="en-US" sz="1300" b="1" dirty="0" smtClean="0"/>
              <a:t>Attributes (Not Required)</a:t>
            </a:r>
            <a:endParaRPr lang="en-US" sz="1300" dirty="0"/>
          </a:p>
        </p:txBody>
      </p:sp>
    </p:spTree>
    <p:extLst>
      <p:ext uri="{BB962C8B-B14F-4D97-AF65-F5344CB8AC3E}">
        <p14:creationId xmlns="" xmlns:p14="http://schemas.microsoft.com/office/powerpoint/2010/main" val="38410403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260"/>
            <a:ext cx="7499457" cy="1158239"/>
          </a:xfrm>
        </p:spPr>
        <p:txBody>
          <a:bodyPr>
            <a:normAutofit fontScale="90000"/>
          </a:bodyPr>
          <a:lstStyle/>
          <a:p>
            <a:r>
              <a:rPr lang="en-US" dirty="0" smtClean="0"/>
              <a:t>Step 8</a:t>
            </a:r>
            <a:br>
              <a:rPr lang="en-US" dirty="0" smtClean="0"/>
            </a:br>
            <a:endParaRPr lang="en-US" dirty="0"/>
          </a:p>
        </p:txBody>
      </p:sp>
      <p:sp>
        <p:nvSpPr>
          <p:cNvPr id="4" name="Content Placeholder 3"/>
          <p:cNvSpPr>
            <a:spLocks noGrp="1"/>
          </p:cNvSpPr>
          <p:nvPr>
            <p:ph idx="1"/>
          </p:nvPr>
        </p:nvSpPr>
        <p:spPr>
          <a:xfrm>
            <a:off x="457200" y="853440"/>
            <a:ext cx="7894320" cy="5608320"/>
          </a:xfrm>
        </p:spPr>
        <p:txBody>
          <a:bodyPr>
            <a:normAutofit fontScale="62500" lnSpcReduction="20000"/>
          </a:bodyPr>
          <a:lstStyle/>
          <a:p>
            <a:r>
              <a:rPr lang="en-US" sz="2900" dirty="0" smtClean="0"/>
              <a:t>Adding an Action</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sz="1700" dirty="0" smtClean="0"/>
          </a:p>
          <a:p>
            <a:endParaRPr lang="en-US" sz="1700" dirty="0" smtClean="0"/>
          </a:p>
          <a:p>
            <a:endParaRPr lang="en-US" sz="1700" dirty="0" smtClean="0"/>
          </a:p>
          <a:p>
            <a:endParaRPr lang="en-US" sz="1700" dirty="0" smtClean="0"/>
          </a:p>
          <a:p>
            <a:endParaRPr lang="en-US" sz="1700" dirty="0" smtClean="0"/>
          </a:p>
          <a:p>
            <a:endParaRPr lang="en-US" sz="1700" dirty="0" smtClean="0"/>
          </a:p>
          <a:p>
            <a:r>
              <a:rPr lang="en-US" sz="1700" dirty="0" smtClean="0"/>
              <a:t>Actions (Required)</a:t>
            </a:r>
          </a:p>
          <a:p>
            <a:pPr>
              <a:lnSpc>
                <a:spcPct val="120000"/>
              </a:lnSpc>
            </a:pPr>
            <a:r>
              <a:rPr lang="en-US" sz="1900" b="0" dirty="0" smtClean="0"/>
              <a:t>The final action must be defined for each incident. To be reported, the </a:t>
            </a:r>
            <a:r>
              <a:rPr lang="en-US" sz="1900" dirty="0" smtClean="0"/>
              <a:t>final disciplinary action taken for the offender must be Suspension, In-School Suspension, or Expulsion, </a:t>
            </a:r>
            <a:r>
              <a:rPr lang="en-US" sz="1900" b="0" dirty="0" smtClean="0"/>
              <a:t>and may not be the action that was originally recommended. After you create an action, you must click and drag the action to either the offender or the behavior. After the action is associated with the offender or behavior, it no longer appears under Incident Elements. Additional action types may be defined for local use, but are not reported. When adding an action, the only mandatory field that needs to be populated is the "Action Code". It must be set to one of the four choices; (100) Suspension^, (110) In-School Suspension^, (200) Expulsion^, or (300) No </a:t>
            </a:r>
            <a:r>
              <a:rPr lang="en-US" sz="1900" b="0" dirty="0" err="1" smtClean="0"/>
              <a:t>Suspenion</a:t>
            </a:r>
            <a:r>
              <a:rPr lang="en-US" sz="1900" b="0" dirty="0" smtClean="0"/>
              <a:t> or Expulsion^. Only codes 100, 110, and 200 are reported, </a:t>
            </a:r>
            <a:r>
              <a:rPr lang="en-US" sz="1900" dirty="0" smtClean="0"/>
              <a:t>300 is not</a:t>
            </a:r>
            <a:r>
              <a:rPr lang="en-US" sz="1700" b="0" dirty="0" smtClean="0"/>
              <a:t>.</a:t>
            </a:r>
            <a:endParaRPr lang="en-US" sz="1700" b="0" dirty="0"/>
          </a:p>
        </p:txBody>
      </p:sp>
      <p:pic>
        <p:nvPicPr>
          <p:cNvPr id="8194" name="Picture 2"/>
          <p:cNvPicPr>
            <a:picLocks noChangeAspect="1" noChangeArrowheads="1"/>
          </p:cNvPicPr>
          <p:nvPr/>
        </p:nvPicPr>
        <p:blipFill>
          <a:blip r:embed="rId2" cstate="print"/>
          <a:srcRect/>
          <a:stretch>
            <a:fillRect/>
          </a:stretch>
        </p:blipFill>
        <p:spPr bwMode="auto">
          <a:xfrm>
            <a:off x="998220" y="1333499"/>
            <a:ext cx="6073140" cy="2830600"/>
          </a:xfrm>
          <a:prstGeom prst="rect">
            <a:avLst/>
          </a:prstGeom>
          <a:noFill/>
          <a:ln w="9525">
            <a:noFill/>
            <a:miter lim="800000"/>
            <a:headEnd/>
            <a:tailEnd/>
          </a:ln>
        </p:spPr>
      </p:pic>
    </p:spTree>
    <p:extLst>
      <p:ext uri="{BB962C8B-B14F-4D97-AF65-F5344CB8AC3E}">
        <p14:creationId xmlns="" xmlns:p14="http://schemas.microsoft.com/office/powerpoint/2010/main" val="31936441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624522"/>
          </a:xfrm>
        </p:spPr>
        <p:txBody>
          <a:bodyPr>
            <a:normAutofit fontScale="90000"/>
          </a:bodyPr>
          <a:lstStyle/>
          <a:p>
            <a:r>
              <a:rPr lang="en-US" dirty="0" smtClean="0"/>
              <a:t>Step 9</a:t>
            </a:r>
            <a:endParaRPr lang="en-US" dirty="0"/>
          </a:p>
        </p:txBody>
      </p:sp>
      <p:pic>
        <p:nvPicPr>
          <p:cNvPr id="9218" name="Picture 2"/>
          <p:cNvPicPr>
            <a:picLocks noGrp="1" noChangeAspect="1" noChangeArrowheads="1"/>
          </p:cNvPicPr>
          <p:nvPr>
            <p:ph idx="1"/>
          </p:nvPr>
        </p:nvPicPr>
        <p:blipFill>
          <a:blip r:embed="rId2" cstate="print"/>
          <a:stretch>
            <a:fillRect/>
          </a:stretch>
        </p:blipFill>
        <p:spPr bwMode="auto">
          <a:xfrm>
            <a:off x="2957512" y="1694339"/>
            <a:ext cx="2619375" cy="2752725"/>
          </a:xfrm>
          <a:prstGeom prst="rect">
            <a:avLst/>
          </a:prstGeom>
          <a:noFill/>
          <a:ln>
            <a:noFill/>
          </a:ln>
        </p:spPr>
      </p:pic>
      <p:sp>
        <p:nvSpPr>
          <p:cNvPr id="7" name="TextBox 6"/>
          <p:cNvSpPr txBox="1"/>
          <p:nvPr/>
        </p:nvSpPr>
        <p:spPr>
          <a:xfrm>
            <a:off x="457200" y="777240"/>
            <a:ext cx="7559040" cy="5432256"/>
          </a:xfrm>
          <a:prstGeom prst="rect">
            <a:avLst/>
          </a:prstGeom>
          <a:noFill/>
        </p:spPr>
        <p:txBody>
          <a:bodyPr wrap="square" rtlCol="0">
            <a:spAutoFit/>
          </a:bodyPr>
          <a:lstStyle/>
          <a:p>
            <a:r>
              <a:rPr lang="en-US" sz="2000" b="1" dirty="0" smtClean="0"/>
              <a:t>Adding an Object</a:t>
            </a:r>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r>
              <a:rPr lang="en-US" sz="1300" b="1" dirty="0" smtClean="0"/>
              <a:t>Objects (Only if Applies)</a:t>
            </a:r>
          </a:p>
          <a:p>
            <a:r>
              <a:rPr lang="en-US" sz="1300" dirty="0" smtClean="0"/>
              <a:t>Objects must be defined for each weapon involved in the incident. After you create an object, you</a:t>
            </a:r>
          </a:p>
          <a:p>
            <a:r>
              <a:rPr lang="en-US" sz="1300" dirty="0" smtClean="0"/>
              <a:t>must click and drag the object to the appropriate offender. If no weapons were involved in the</a:t>
            </a:r>
          </a:p>
          <a:p>
            <a:r>
              <a:rPr lang="en-US" sz="1300" dirty="0" smtClean="0"/>
              <a:t>incident you do not need to insert an object.</a:t>
            </a:r>
          </a:p>
          <a:p>
            <a:r>
              <a:rPr lang="en-US" sz="1300" dirty="0" smtClean="0"/>
              <a:t>Set the Object Code to "Weapons^" and then select the appropriate secondary code, (10)</a:t>
            </a:r>
          </a:p>
          <a:p>
            <a:r>
              <a:rPr lang="en-US" sz="1300" dirty="0" smtClean="0"/>
              <a:t>Handgun^, (20) Shotgun or Rifle^, (30) Other Firearm^, or (40) Other Weapon^.</a:t>
            </a:r>
            <a:endParaRPr lang="en-US" sz="1300" dirty="0"/>
          </a:p>
        </p:txBody>
      </p:sp>
    </p:spTree>
    <p:extLst>
      <p:ext uri="{BB962C8B-B14F-4D97-AF65-F5344CB8AC3E}">
        <p14:creationId xmlns="" xmlns:p14="http://schemas.microsoft.com/office/powerpoint/2010/main" val="35848928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624522"/>
          </a:xfrm>
        </p:spPr>
        <p:txBody>
          <a:bodyPr>
            <a:normAutofit fontScale="90000"/>
          </a:bodyPr>
          <a:lstStyle/>
          <a:p>
            <a:r>
              <a:rPr lang="en-US" dirty="0" smtClean="0"/>
              <a:t>Step 10</a:t>
            </a:r>
            <a:endParaRPr lang="en-US" dirty="0"/>
          </a:p>
        </p:txBody>
      </p:sp>
      <p:sp>
        <p:nvSpPr>
          <p:cNvPr id="7" name="TextBox 6"/>
          <p:cNvSpPr txBox="1"/>
          <p:nvPr/>
        </p:nvSpPr>
        <p:spPr>
          <a:xfrm>
            <a:off x="457200" y="906780"/>
            <a:ext cx="7559040" cy="3416320"/>
          </a:xfrm>
          <a:prstGeom prst="rect">
            <a:avLst/>
          </a:prstGeom>
          <a:noFill/>
        </p:spPr>
        <p:txBody>
          <a:bodyPr wrap="square" rtlCol="0">
            <a:spAutoFit/>
          </a:bodyPr>
          <a:lstStyle/>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p:txBody>
      </p:sp>
      <p:sp>
        <p:nvSpPr>
          <p:cNvPr id="5" name="Content Placeholder 4"/>
          <p:cNvSpPr>
            <a:spLocks noGrp="1"/>
          </p:cNvSpPr>
          <p:nvPr>
            <p:ph idx="1"/>
          </p:nvPr>
        </p:nvSpPr>
        <p:spPr>
          <a:xfrm>
            <a:off x="457200" y="777240"/>
            <a:ext cx="7620000" cy="5661660"/>
          </a:xfrm>
        </p:spPr>
        <p:txBody>
          <a:bodyPr>
            <a:normAutofit fontScale="70000" lnSpcReduction="20000"/>
          </a:bodyPr>
          <a:lstStyle/>
          <a:p>
            <a:r>
              <a:rPr lang="en-US" sz="2900" dirty="0" smtClean="0"/>
              <a:t>Adding a Behavior</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Behaviors (Required)</a:t>
            </a:r>
          </a:p>
          <a:p>
            <a:pPr>
              <a:lnSpc>
                <a:spcPct val="120000"/>
              </a:lnSpc>
            </a:pPr>
            <a:r>
              <a:rPr lang="en-US" sz="1800" b="0" dirty="0" smtClean="0"/>
              <a:t>At least one behavior must be defined for each incident. After you create a behavior, you must click and drag the behavior to the offender to associate the two elements. If there is more than one behavior in an incident, then you must select the Primary Behavior checkbox for one of the behaviors. The primary behavior is reported for each student offender in the incident as the </a:t>
            </a:r>
            <a:r>
              <a:rPr lang="en-US" sz="1800" b="0" i="1" dirty="0" smtClean="0"/>
              <a:t>CALPADS Discipline Quick Entry Guide - 8</a:t>
            </a:r>
          </a:p>
          <a:p>
            <a:pPr>
              <a:lnSpc>
                <a:spcPct val="120000"/>
              </a:lnSpc>
            </a:pPr>
            <a:r>
              <a:rPr lang="en-US" sz="1800" b="0" dirty="0" smtClean="0"/>
              <a:t>“Incident Most Severe Offense Code.” The primary behavior is also reported as the “Student Offense Code” for the student assigned the primary behavior. For student offenders whose behavior is not marked as primary, their non-primary behavior is reported as the “Student Offense Code.” Additional behavior types may be defined for local use, but are not reported.</a:t>
            </a:r>
          </a:p>
          <a:p>
            <a:endParaRPr lang="en-US" dirty="0" smtClean="0"/>
          </a:p>
        </p:txBody>
      </p:sp>
      <p:pic>
        <p:nvPicPr>
          <p:cNvPr id="10242" name="Picture 2"/>
          <p:cNvPicPr>
            <a:picLocks noChangeAspect="1" noChangeArrowheads="1"/>
          </p:cNvPicPr>
          <p:nvPr/>
        </p:nvPicPr>
        <p:blipFill>
          <a:blip r:embed="rId2" cstate="print"/>
          <a:srcRect/>
          <a:stretch>
            <a:fillRect/>
          </a:stretch>
        </p:blipFill>
        <p:spPr bwMode="auto">
          <a:xfrm>
            <a:off x="2174558" y="1539240"/>
            <a:ext cx="4581525" cy="1905000"/>
          </a:xfrm>
          <a:prstGeom prst="rect">
            <a:avLst/>
          </a:prstGeom>
          <a:noFill/>
          <a:ln w="9525">
            <a:noFill/>
            <a:miter lim="800000"/>
            <a:headEnd/>
            <a:tailEnd/>
          </a:ln>
        </p:spPr>
      </p:pic>
    </p:spTree>
    <p:extLst>
      <p:ext uri="{BB962C8B-B14F-4D97-AF65-F5344CB8AC3E}">
        <p14:creationId xmlns="" xmlns:p14="http://schemas.microsoft.com/office/powerpoint/2010/main" val="35848928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624522"/>
          </a:xfrm>
        </p:spPr>
        <p:txBody>
          <a:bodyPr>
            <a:normAutofit fontScale="90000"/>
          </a:bodyPr>
          <a:lstStyle/>
          <a:p>
            <a:r>
              <a:rPr lang="en-US" dirty="0" smtClean="0"/>
              <a:t>Step 11</a:t>
            </a:r>
            <a:endParaRPr lang="en-US" dirty="0"/>
          </a:p>
        </p:txBody>
      </p:sp>
      <p:sp>
        <p:nvSpPr>
          <p:cNvPr id="7" name="TextBox 6"/>
          <p:cNvSpPr txBox="1"/>
          <p:nvPr/>
        </p:nvSpPr>
        <p:spPr>
          <a:xfrm>
            <a:off x="601980" y="777240"/>
            <a:ext cx="7475220" cy="4539704"/>
          </a:xfrm>
          <a:prstGeom prst="rect">
            <a:avLst/>
          </a:prstGeom>
          <a:noFill/>
        </p:spPr>
        <p:txBody>
          <a:bodyPr wrap="square" rtlCol="0">
            <a:spAutoFit/>
          </a:bodyPr>
          <a:lstStyle/>
          <a:p>
            <a:r>
              <a:rPr lang="en-US" sz="2000" b="1" dirty="0" smtClean="0"/>
              <a:t>Linking Elements to Participants</a:t>
            </a:r>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sz="1300" dirty="0" smtClean="0"/>
          </a:p>
          <a:p>
            <a:endParaRPr lang="en-US" sz="1300" dirty="0" smtClean="0"/>
          </a:p>
          <a:p>
            <a:r>
              <a:rPr lang="en-US" sz="1300" dirty="0" smtClean="0"/>
              <a:t>In this example, the students name is being blurred out. You must click on the "Type" of Incident</a:t>
            </a:r>
          </a:p>
          <a:p>
            <a:r>
              <a:rPr lang="en-US" sz="1300" dirty="0" smtClean="0"/>
              <a:t>Element (#1) and drag it underneath the participants name (#2), in this case, the offender.</a:t>
            </a:r>
          </a:p>
          <a:p>
            <a:r>
              <a:rPr lang="en-US" sz="1300" dirty="0" smtClean="0"/>
              <a:t>When you are finished associating all elements to participants, be sure to click on the "Submit</a:t>
            </a:r>
          </a:p>
          <a:p>
            <a:r>
              <a:rPr lang="en-US" sz="1300" dirty="0" smtClean="0"/>
              <a:t>Incident" button on the bottom right of the page. After submitting, you maintain the ability to go</a:t>
            </a:r>
          </a:p>
          <a:p>
            <a:r>
              <a:rPr lang="en-US" sz="1300" dirty="0" smtClean="0"/>
              <a:t>back and edit the entry by clicking on the ID or Title link.</a:t>
            </a:r>
            <a:endParaRPr lang="en-US" sz="1300" b="1" dirty="0" smtClean="0"/>
          </a:p>
        </p:txBody>
      </p:sp>
      <p:pic>
        <p:nvPicPr>
          <p:cNvPr id="11266" name="Picture 2"/>
          <p:cNvPicPr>
            <a:picLocks noGrp="1" noChangeAspect="1" noChangeArrowheads="1"/>
          </p:cNvPicPr>
          <p:nvPr>
            <p:ph idx="1"/>
          </p:nvPr>
        </p:nvPicPr>
        <p:blipFill>
          <a:blip r:embed="rId2" cstate="print"/>
          <a:srcRect/>
          <a:stretch>
            <a:fillRect/>
          </a:stretch>
        </p:blipFill>
        <p:spPr bwMode="auto">
          <a:xfrm>
            <a:off x="601980" y="1493520"/>
            <a:ext cx="7170420" cy="2516951"/>
          </a:xfrm>
          <a:prstGeom prst="rect">
            <a:avLst/>
          </a:prstGeom>
          <a:noFill/>
          <a:ln w="9525">
            <a:noFill/>
            <a:miter lim="800000"/>
            <a:headEnd/>
            <a:tailEnd/>
          </a:ln>
        </p:spPr>
      </p:pic>
    </p:spTree>
    <p:extLst>
      <p:ext uri="{BB962C8B-B14F-4D97-AF65-F5344CB8AC3E}">
        <p14:creationId xmlns="" xmlns:p14="http://schemas.microsoft.com/office/powerpoint/2010/main" val="35848928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914082"/>
          </a:xfrm>
        </p:spPr>
        <p:txBody>
          <a:bodyPr/>
          <a:lstStyle/>
          <a:p>
            <a:r>
              <a:rPr lang="en-US" dirty="0" smtClean="0"/>
              <a:t>overview</a:t>
            </a:r>
            <a:endParaRPr lang="en-US" dirty="0"/>
          </a:p>
        </p:txBody>
      </p:sp>
      <p:sp>
        <p:nvSpPr>
          <p:cNvPr id="6" name="Content Placeholder 5"/>
          <p:cNvSpPr>
            <a:spLocks noGrp="1"/>
          </p:cNvSpPr>
          <p:nvPr>
            <p:ph idx="1"/>
          </p:nvPr>
        </p:nvSpPr>
        <p:spPr>
          <a:xfrm>
            <a:off x="457200" y="1196340"/>
            <a:ext cx="7620000" cy="4678363"/>
          </a:xfrm>
        </p:spPr>
        <p:txBody>
          <a:bodyPr>
            <a:normAutofit/>
          </a:bodyPr>
          <a:lstStyle/>
          <a:p>
            <a:pPr>
              <a:buFont typeface="Arial" pitchFamily="34" charset="0"/>
              <a:buChar char="•"/>
            </a:pPr>
            <a:r>
              <a:rPr lang="en-US" dirty="0" smtClean="0"/>
              <a:t>Create New Incident</a:t>
            </a:r>
          </a:p>
          <a:p>
            <a:pPr>
              <a:buFont typeface="Arial" pitchFamily="34" charset="0"/>
              <a:buChar char="•"/>
            </a:pPr>
            <a:r>
              <a:rPr lang="en-US" dirty="0" smtClean="0"/>
              <a:t>Build Incident</a:t>
            </a:r>
          </a:p>
          <a:p>
            <a:pPr lvl="1"/>
            <a:r>
              <a:rPr lang="en-US" dirty="0" smtClean="0"/>
              <a:t>Add Participants</a:t>
            </a:r>
          </a:p>
          <a:p>
            <a:pPr lvl="1"/>
            <a:r>
              <a:rPr lang="en-US" dirty="0" smtClean="0"/>
              <a:t>Add Offender(s)</a:t>
            </a:r>
          </a:p>
          <a:p>
            <a:pPr lvl="1"/>
            <a:r>
              <a:rPr lang="en-US" dirty="0" smtClean="0"/>
              <a:t>Add Elements</a:t>
            </a:r>
          </a:p>
          <a:p>
            <a:pPr lvl="2"/>
            <a:r>
              <a:rPr lang="en-US" sz="2000" dirty="0" smtClean="0"/>
              <a:t>Actions (Required)</a:t>
            </a:r>
          </a:p>
          <a:p>
            <a:pPr lvl="2"/>
            <a:r>
              <a:rPr lang="en-US" sz="2000" dirty="0" smtClean="0"/>
              <a:t>Objects (Only if Applies)</a:t>
            </a:r>
          </a:p>
          <a:p>
            <a:pPr lvl="2"/>
            <a:r>
              <a:rPr lang="en-US" sz="2000" dirty="0" smtClean="0"/>
              <a:t>Behaviors (Required)</a:t>
            </a:r>
          </a:p>
          <a:p>
            <a:pPr lvl="2"/>
            <a:r>
              <a:rPr lang="en-US" sz="2000" dirty="0" smtClean="0"/>
              <a:t>Attributes (Not Required)</a:t>
            </a:r>
          </a:p>
          <a:p>
            <a:pPr>
              <a:buFont typeface="Arial" pitchFamily="34" charset="0"/>
              <a:buChar char="•"/>
            </a:pPr>
            <a:r>
              <a:rPr lang="en-US" dirty="0" smtClean="0"/>
              <a:t>Link Elements to Participants</a:t>
            </a:r>
          </a:p>
          <a:p>
            <a:endParaRPr lang="en-US" sz="1400" dirty="0"/>
          </a:p>
        </p:txBody>
      </p:sp>
    </p:spTree>
    <p:extLst>
      <p:ext uri="{BB962C8B-B14F-4D97-AF65-F5344CB8AC3E}">
        <p14:creationId xmlns="" xmlns:p14="http://schemas.microsoft.com/office/powerpoint/2010/main" val="2259916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860742"/>
          </a:xfrm>
        </p:spPr>
        <p:txBody>
          <a:bodyPr/>
          <a:lstStyle/>
          <a:p>
            <a:r>
              <a:rPr lang="en-US" dirty="0" smtClean="0"/>
              <a:t>Practice incident</a:t>
            </a:r>
            <a:endParaRPr lang="en-US" dirty="0"/>
          </a:p>
        </p:txBody>
      </p:sp>
      <p:sp>
        <p:nvSpPr>
          <p:cNvPr id="3" name="Content Placeholder 2"/>
          <p:cNvSpPr>
            <a:spLocks noGrp="1"/>
          </p:cNvSpPr>
          <p:nvPr>
            <p:ph idx="1"/>
          </p:nvPr>
        </p:nvSpPr>
        <p:spPr>
          <a:xfrm>
            <a:off x="457200" y="1226820"/>
            <a:ext cx="7620000" cy="4899343"/>
          </a:xfrm>
        </p:spPr>
        <p:txBody>
          <a:bodyPr>
            <a:normAutofit/>
          </a:bodyPr>
          <a:lstStyle/>
          <a:p>
            <a:r>
              <a:rPr lang="en-US" dirty="0" smtClean="0"/>
              <a:t>Yesterday, Corby Adams, from Apple Grove High, brought </a:t>
            </a:r>
            <a:r>
              <a:rPr lang="en-US" dirty="0" smtClean="0"/>
              <a:t>some brownies to school which were laced with Marijuana. He gave them to </a:t>
            </a:r>
            <a:r>
              <a:rPr lang="en-US" dirty="0" smtClean="0"/>
              <a:t>an</a:t>
            </a:r>
            <a:r>
              <a:rPr lang="en-US" dirty="0" smtClean="0"/>
              <a:t>other student, Emmy </a:t>
            </a:r>
            <a:r>
              <a:rPr lang="en-US" dirty="0" err="1" smtClean="0"/>
              <a:t>Ahlberg</a:t>
            </a:r>
            <a:r>
              <a:rPr lang="en-US" dirty="0" smtClean="0"/>
              <a:t>, who </a:t>
            </a:r>
            <a:r>
              <a:rPr lang="en-US" dirty="0" smtClean="0"/>
              <a:t>in turn fell ill and needed medical attention. </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You were given the task of creating a discipline record in </a:t>
            </a:r>
            <a:r>
              <a:rPr lang="en-US" dirty="0" err="1" smtClean="0"/>
              <a:t>PowerSchool</a:t>
            </a:r>
            <a:r>
              <a:rPr lang="en-US" dirty="0" smtClean="0"/>
              <a:t>. Let’s practice!</a:t>
            </a:r>
            <a:endParaRPr lang="en-US" dirty="0"/>
          </a:p>
        </p:txBody>
      </p:sp>
      <p:pic>
        <p:nvPicPr>
          <p:cNvPr id="12290" name="Picture 2" descr="C:\Users\Renee\AppData\Local\Microsoft\Windows\Temporary Internet Files\Content.IE5\GALXA14W\MC900433824[1].png"/>
          <p:cNvPicPr>
            <a:picLocks noChangeAspect="1" noChangeArrowheads="1"/>
          </p:cNvPicPr>
          <p:nvPr/>
        </p:nvPicPr>
        <p:blipFill>
          <a:blip r:embed="rId3" cstate="print"/>
          <a:srcRect/>
          <a:stretch>
            <a:fillRect/>
          </a:stretch>
        </p:blipFill>
        <p:spPr bwMode="auto">
          <a:xfrm>
            <a:off x="3307238" y="2903219"/>
            <a:ext cx="1790541" cy="179054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a:t>
            </a:r>
            <a:endParaRPr lang="en-US" dirty="0"/>
          </a:p>
        </p:txBody>
      </p:sp>
      <p:sp>
        <p:nvSpPr>
          <p:cNvPr id="3" name="Content Placeholder 2"/>
          <p:cNvSpPr>
            <a:spLocks noGrp="1"/>
          </p:cNvSpPr>
          <p:nvPr>
            <p:ph idx="1"/>
          </p:nvPr>
        </p:nvSpPr>
        <p:spPr/>
        <p:txBody>
          <a:bodyPr>
            <a:normAutofit/>
          </a:bodyPr>
          <a:lstStyle/>
          <a:p>
            <a:r>
              <a:rPr lang="en-US" dirty="0" smtClean="0"/>
              <a:t>Ground Rules/Things to Note:</a:t>
            </a:r>
          </a:p>
          <a:p>
            <a:r>
              <a:rPr lang="en-US" dirty="0" smtClean="0"/>
              <a:t/>
            </a:r>
            <a:br>
              <a:rPr lang="en-US" dirty="0" smtClean="0"/>
            </a:br>
            <a:r>
              <a:rPr lang="en-US" dirty="0" smtClean="0"/>
              <a:t>Please put phones on MUTE </a:t>
            </a:r>
            <a:br>
              <a:rPr lang="en-US" dirty="0" smtClean="0"/>
            </a:br>
            <a:r>
              <a:rPr lang="en-US" dirty="0" smtClean="0"/>
              <a:t>unless asking a question </a:t>
            </a:r>
            <a:br>
              <a:rPr lang="en-US" dirty="0" smtClean="0"/>
            </a:br>
            <a:r>
              <a:rPr lang="en-US" dirty="0" smtClean="0"/>
              <a:t>(to cut down on background noise)</a:t>
            </a:r>
          </a:p>
          <a:p>
            <a:endParaRPr lang="en-US" dirty="0"/>
          </a:p>
          <a:p>
            <a:r>
              <a:rPr lang="en-US" dirty="0" smtClean="0"/>
              <a:t>Feel free to ask questions!</a:t>
            </a:r>
          </a:p>
          <a:p>
            <a:endParaRPr lang="en-US" dirty="0" smtClean="0"/>
          </a:p>
          <a:p>
            <a:r>
              <a:rPr lang="en-US" sz="1600" b="0" i="1" dirty="0" smtClean="0"/>
              <a:t>*All participants will receive a copy of this PowerPoint via email at the conclusion of the webinar.</a:t>
            </a:r>
          </a:p>
          <a:p>
            <a:endParaRPr lang="en-US" dirty="0"/>
          </a:p>
        </p:txBody>
      </p:sp>
    </p:spTree>
    <p:extLst>
      <p:ext uri="{BB962C8B-B14F-4D97-AF65-F5344CB8AC3E}">
        <p14:creationId xmlns="" xmlns:p14="http://schemas.microsoft.com/office/powerpoint/2010/main" val="9344735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8056682" cy="1371600"/>
          </a:xfrm>
        </p:spPr>
        <p:txBody>
          <a:bodyPr>
            <a:normAutofit/>
          </a:bodyPr>
          <a:lstStyle/>
          <a:p>
            <a:r>
              <a:rPr lang="en-US" dirty="0" smtClean="0"/>
              <a:t>WHAT should I expect from this webinar?	</a:t>
            </a:r>
            <a:endParaRPr lang="en-US" dirty="0"/>
          </a:p>
        </p:txBody>
      </p:sp>
      <p:sp>
        <p:nvSpPr>
          <p:cNvPr id="3" name="Content Placeholder 2"/>
          <p:cNvSpPr>
            <a:spLocks noGrp="1"/>
          </p:cNvSpPr>
          <p:nvPr>
            <p:ph idx="1"/>
          </p:nvPr>
        </p:nvSpPr>
        <p:spPr/>
        <p:txBody>
          <a:bodyPr>
            <a:normAutofit/>
          </a:bodyPr>
          <a:lstStyle/>
          <a:p>
            <a:r>
              <a:rPr lang="en-US" dirty="0" smtClean="0"/>
              <a:t>This tutorial will provide steps to create discipline incidents for California’s CALPADS End of Year (EOY) Discipline Reporting.</a:t>
            </a:r>
          </a:p>
          <a:p>
            <a:endParaRPr lang="en-US" dirty="0" smtClean="0"/>
          </a:p>
          <a:p>
            <a:endParaRPr lang="en-US" dirty="0" smtClean="0"/>
          </a:p>
          <a:p>
            <a:endParaRPr lang="en-US" dirty="0"/>
          </a:p>
        </p:txBody>
      </p:sp>
      <p:pic>
        <p:nvPicPr>
          <p:cNvPr id="13314" name="Picture 2" descr="C:\Users\Renee\AppData\Local\Microsoft\Windows\Temporary Internet Files\Content.IE5\GALXA14W\MC900089044[1].wmf"/>
          <p:cNvPicPr>
            <a:picLocks noChangeAspect="1" noChangeArrowheads="1"/>
          </p:cNvPicPr>
          <p:nvPr/>
        </p:nvPicPr>
        <p:blipFill>
          <a:blip r:embed="rId2" cstate="print"/>
          <a:srcRect/>
          <a:stretch>
            <a:fillRect/>
          </a:stretch>
        </p:blipFill>
        <p:spPr bwMode="auto">
          <a:xfrm>
            <a:off x="2811780" y="2959760"/>
            <a:ext cx="3200400" cy="2840272"/>
          </a:xfrm>
          <a:prstGeom prst="rect">
            <a:avLst/>
          </a:prstGeom>
          <a:noFill/>
        </p:spPr>
      </p:pic>
    </p:spTree>
    <p:extLst>
      <p:ext uri="{BB962C8B-B14F-4D97-AF65-F5344CB8AC3E}">
        <p14:creationId xmlns="" xmlns:p14="http://schemas.microsoft.com/office/powerpoint/2010/main" val="39539719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799782"/>
          </a:xfrm>
        </p:spPr>
        <p:txBody>
          <a:bodyPr/>
          <a:lstStyle/>
          <a:p>
            <a:r>
              <a:rPr lang="en-US" dirty="0" smtClean="0"/>
              <a:t>Step 1 </a:t>
            </a:r>
            <a:endParaRPr lang="en-US" dirty="0"/>
          </a:p>
        </p:txBody>
      </p:sp>
      <p:sp>
        <p:nvSpPr>
          <p:cNvPr id="3" name="Content Placeholder 2"/>
          <p:cNvSpPr>
            <a:spLocks noGrp="1"/>
          </p:cNvSpPr>
          <p:nvPr>
            <p:ph idx="1"/>
          </p:nvPr>
        </p:nvSpPr>
        <p:spPr>
          <a:xfrm>
            <a:off x="457200" y="952500"/>
            <a:ext cx="7620000" cy="5501640"/>
          </a:xfrm>
        </p:spPr>
        <p:txBody>
          <a:bodyPr>
            <a:normAutofit/>
          </a:bodyPr>
          <a:lstStyle/>
          <a:p>
            <a:r>
              <a:rPr lang="en-US" dirty="0" smtClean="0"/>
              <a:t>Search and Select Student &gt; Administration &gt; Incidents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sz="1300" b="0" dirty="0" smtClean="0"/>
              <a:t>First, lookup the student you would like to add a discipline incident for. Then, click on "Incidents” under the "Administration" heading.</a:t>
            </a:r>
          </a:p>
          <a:p>
            <a:endParaRPr lang="en-US" dirty="0" smtClean="0"/>
          </a:p>
          <a:p>
            <a:endParaRPr lang="en-US" dirty="0"/>
          </a:p>
          <a:p>
            <a:endParaRPr lang="en-US" dirty="0" smtClean="0"/>
          </a:p>
          <a:p>
            <a:pPr marL="457200" indent="-457200">
              <a:buAutoNum type="arabicPeriod"/>
            </a:pP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690812" y="1658622"/>
            <a:ext cx="2841308" cy="3366868"/>
          </a:xfrm>
          <a:prstGeom prst="rect">
            <a:avLst/>
          </a:prstGeom>
          <a:noFill/>
          <a:ln w="9525">
            <a:noFill/>
            <a:miter lim="800000"/>
            <a:headEnd/>
            <a:tailEnd/>
          </a:ln>
        </p:spPr>
      </p:pic>
    </p:spTree>
    <p:extLst>
      <p:ext uri="{BB962C8B-B14F-4D97-AF65-F5344CB8AC3E}">
        <p14:creationId xmlns="" xmlns:p14="http://schemas.microsoft.com/office/powerpoint/2010/main" val="21191383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647382"/>
          </a:xfrm>
        </p:spPr>
        <p:txBody>
          <a:bodyPr>
            <a:normAutofit/>
          </a:bodyPr>
          <a:lstStyle/>
          <a:p>
            <a:r>
              <a:rPr lang="en-US" dirty="0" smtClean="0"/>
              <a:t>Step 2</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457200" y="1200210"/>
            <a:ext cx="7900988" cy="3573542"/>
          </a:xfrm>
          <a:prstGeom prst="rect">
            <a:avLst/>
          </a:prstGeom>
          <a:noFill/>
          <a:ln w="9525">
            <a:noFill/>
            <a:miter lim="800000"/>
            <a:headEnd/>
            <a:tailEnd/>
          </a:ln>
        </p:spPr>
      </p:pic>
      <p:sp>
        <p:nvSpPr>
          <p:cNvPr id="5" name="TextBox 4"/>
          <p:cNvSpPr txBox="1"/>
          <p:nvPr/>
        </p:nvSpPr>
        <p:spPr>
          <a:xfrm>
            <a:off x="457200" y="800100"/>
            <a:ext cx="4876800" cy="400110"/>
          </a:xfrm>
          <a:prstGeom prst="rect">
            <a:avLst/>
          </a:prstGeom>
          <a:noFill/>
        </p:spPr>
        <p:txBody>
          <a:bodyPr wrap="square" rtlCol="0">
            <a:spAutoFit/>
          </a:bodyPr>
          <a:lstStyle/>
          <a:p>
            <a:r>
              <a:rPr lang="en-US" sz="2000" b="1" dirty="0" smtClean="0"/>
              <a:t>Creating a New Incident</a:t>
            </a:r>
            <a:endParaRPr lang="en-US" sz="2000" b="1" dirty="0"/>
          </a:p>
        </p:txBody>
      </p:sp>
      <p:sp>
        <p:nvSpPr>
          <p:cNvPr id="6" name="TextBox 5"/>
          <p:cNvSpPr txBox="1"/>
          <p:nvPr/>
        </p:nvSpPr>
        <p:spPr>
          <a:xfrm>
            <a:off x="457200" y="5120640"/>
            <a:ext cx="4739640" cy="292388"/>
          </a:xfrm>
          <a:prstGeom prst="rect">
            <a:avLst/>
          </a:prstGeom>
          <a:noFill/>
        </p:spPr>
        <p:txBody>
          <a:bodyPr wrap="square" rtlCol="0">
            <a:spAutoFit/>
          </a:bodyPr>
          <a:lstStyle/>
          <a:p>
            <a:r>
              <a:rPr lang="en-US" sz="1300" dirty="0" smtClean="0"/>
              <a:t>Click on the "Create New Incident" button.</a:t>
            </a:r>
            <a:endParaRPr lang="en-US" sz="1300" dirty="0"/>
          </a:p>
        </p:txBody>
      </p:sp>
    </p:spTree>
    <p:extLst>
      <p:ext uri="{BB962C8B-B14F-4D97-AF65-F5344CB8AC3E}">
        <p14:creationId xmlns="" xmlns:p14="http://schemas.microsoft.com/office/powerpoint/2010/main" val="13630765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457200" y="1409700"/>
            <a:ext cx="7620000" cy="3006074"/>
          </a:xfrm>
          <a:prstGeom prst="rect">
            <a:avLst/>
          </a:prstGeom>
          <a:noFill/>
          <a:ln w="9525">
            <a:noFill/>
            <a:miter lim="800000"/>
            <a:headEnd/>
            <a:tailEnd/>
          </a:ln>
        </p:spPr>
      </p:pic>
      <p:sp>
        <p:nvSpPr>
          <p:cNvPr id="2" name="Title 1"/>
          <p:cNvSpPr>
            <a:spLocks noGrp="1"/>
          </p:cNvSpPr>
          <p:nvPr>
            <p:ph type="title"/>
          </p:nvPr>
        </p:nvSpPr>
        <p:spPr>
          <a:xfrm>
            <a:off x="457200" y="152718"/>
            <a:ext cx="7620000" cy="746442"/>
          </a:xfrm>
        </p:spPr>
        <p:txBody>
          <a:bodyPr>
            <a:normAutofit/>
          </a:bodyPr>
          <a:lstStyle/>
          <a:p>
            <a:r>
              <a:rPr lang="en-US" dirty="0" smtClean="0"/>
              <a:t>Step 3</a:t>
            </a:r>
            <a:endParaRPr lang="en-US" dirty="0"/>
          </a:p>
        </p:txBody>
      </p:sp>
      <p:sp>
        <p:nvSpPr>
          <p:cNvPr id="6" name="TextBox 5"/>
          <p:cNvSpPr txBox="1"/>
          <p:nvPr/>
        </p:nvSpPr>
        <p:spPr>
          <a:xfrm>
            <a:off x="457200" y="796230"/>
            <a:ext cx="6911340" cy="400110"/>
          </a:xfrm>
          <a:prstGeom prst="rect">
            <a:avLst/>
          </a:prstGeom>
          <a:noFill/>
        </p:spPr>
        <p:txBody>
          <a:bodyPr wrap="square" rtlCol="0">
            <a:spAutoFit/>
          </a:bodyPr>
          <a:lstStyle/>
          <a:p>
            <a:r>
              <a:rPr lang="en-US" sz="2000" b="1" dirty="0" smtClean="0"/>
              <a:t>Setting Incident Description Parameters</a:t>
            </a:r>
            <a:endParaRPr lang="en-US" sz="2000" dirty="0"/>
          </a:p>
        </p:txBody>
      </p:sp>
      <p:sp>
        <p:nvSpPr>
          <p:cNvPr id="7" name="TextBox 6"/>
          <p:cNvSpPr txBox="1"/>
          <p:nvPr/>
        </p:nvSpPr>
        <p:spPr>
          <a:xfrm>
            <a:off x="457200" y="4732020"/>
            <a:ext cx="7620000" cy="492443"/>
          </a:xfrm>
          <a:prstGeom prst="rect">
            <a:avLst/>
          </a:prstGeom>
          <a:noFill/>
        </p:spPr>
        <p:txBody>
          <a:bodyPr wrap="square" rtlCol="0">
            <a:spAutoFit/>
          </a:bodyPr>
          <a:lstStyle/>
          <a:p>
            <a:r>
              <a:rPr lang="en-US" sz="1300" dirty="0" smtClean="0"/>
              <a:t>State reportable incidents must be associated with the Incident Type CA State Reporting^.  All other fields are not required for CALPADS but may still be populated for local use</a:t>
            </a:r>
            <a:endParaRPr lang="en-US" sz="1300" dirty="0"/>
          </a:p>
        </p:txBody>
      </p:sp>
    </p:spTree>
    <p:extLst>
      <p:ext uri="{BB962C8B-B14F-4D97-AF65-F5344CB8AC3E}">
        <p14:creationId xmlns="" xmlns:p14="http://schemas.microsoft.com/office/powerpoint/2010/main" val="32377230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723582"/>
          </a:xfrm>
        </p:spPr>
        <p:txBody>
          <a:bodyPr/>
          <a:lstStyle/>
          <a:p>
            <a:r>
              <a:rPr lang="en-US" dirty="0" smtClean="0"/>
              <a:t>Step 4</a:t>
            </a:r>
            <a:endParaRPr lang="en-US" dirty="0"/>
          </a:p>
        </p:txBody>
      </p:sp>
      <p:sp>
        <p:nvSpPr>
          <p:cNvPr id="6" name="Content Placeholder 5"/>
          <p:cNvSpPr>
            <a:spLocks noGrp="1"/>
          </p:cNvSpPr>
          <p:nvPr>
            <p:ph idx="1"/>
          </p:nvPr>
        </p:nvSpPr>
        <p:spPr>
          <a:xfrm>
            <a:off x="457200" y="876300"/>
            <a:ext cx="7620000" cy="5501640"/>
          </a:xfrm>
        </p:spPr>
        <p:txBody>
          <a:bodyPr>
            <a:normAutofit fontScale="62500" lnSpcReduction="20000"/>
          </a:bodyPr>
          <a:lstStyle/>
          <a:p>
            <a:r>
              <a:rPr lang="en-US" sz="3200" dirty="0" smtClean="0"/>
              <a:t>Use Incident Builder to Add Participants</a:t>
            </a:r>
          </a:p>
          <a:p>
            <a:endParaRPr lang="en-US" dirty="0" smtClean="0"/>
          </a:p>
          <a:p>
            <a:endParaRPr lang="en-US" dirty="0" smtClean="0"/>
          </a:p>
          <a:p>
            <a:endParaRPr lang="en-US" dirty="0" smtClean="0"/>
          </a:p>
          <a:p>
            <a:endParaRPr lang="en-US" dirty="0" smtClean="0"/>
          </a:p>
          <a:p>
            <a:endParaRPr lang="en-US" dirty="0" smtClean="0"/>
          </a:p>
          <a:p>
            <a:endParaRPr lang="en-US" b="0" dirty="0" smtClean="0"/>
          </a:p>
          <a:p>
            <a:endParaRPr lang="en-US" b="0" dirty="0" smtClean="0"/>
          </a:p>
          <a:p>
            <a:endParaRPr lang="en-US" b="0" dirty="0" smtClean="0"/>
          </a:p>
          <a:p>
            <a:endParaRPr lang="en-US" b="0" dirty="0" smtClean="0"/>
          </a:p>
          <a:p>
            <a:endParaRPr lang="en-US" b="0" dirty="0" smtClean="0"/>
          </a:p>
          <a:p>
            <a:endParaRPr lang="en-US" b="0" dirty="0" smtClean="0"/>
          </a:p>
          <a:p>
            <a:endParaRPr lang="en-US" b="0" dirty="0" smtClean="0"/>
          </a:p>
          <a:p>
            <a:endParaRPr lang="en-US" b="0" dirty="0" smtClean="0"/>
          </a:p>
          <a:p>
            <a:r>
              <a:rPr lang="en-US" b="0" dirty="0" smtClean="0"/>
              <a:t>At least one student must be assigned the role of offender for each incident. If there is more than</a:t>
            </a:r>
          </a:p>
          <a:p>
            <a:r>
              <a:rPr lang="en-US" b="0" dirty="0" smtClean="0"/>
              <a:t>one offender in the incident, then the incident is reported once for each offender.</a:t>
            </a:r>
          </a:p>
          <a:p>
            <a:r>
              <a:rPr lang="en-US" b="0" dirty="0" smtClean="0"/>
              <a:t>Reporters, victims and witnesses are not reported in CALPADS Discipline incidents, but may be</a:t>
            </a:r>
          </a:p>
          <a:p>
            <a:r>
              <a:rPr lang="en-US" b="0" dirty="0" smtClean="0"/>
              <a:t>defined for local use. Behaviors and actions may be assigned to reporters, victims, and offenders,</a:t>
            </a:r>
          </a:p>
          <a:p>
            <a:r>
              <a:rPr lang="en-US" b="0" dirty="0" smtClean="0"/>
              <a:t>but are only reported for offenders. To add an offender, click on the green + symbol on the upper right corner.</a:t>
            </a:r>
            <a:endParaRPr lang="en-US" b="0" dirty="0"/>
          </a:p>
        </p:txBody>
      </p:sp>
      <p:pic>
        <p:nvPicPr>
          <p:cNvPr id="4098" name="Picture 2"/>
          <p:cNvPicPr>
            <a:picLocks noChangeAspect="1" noChangeArrowheads="1"/>
          </p:cNvPicPr>
          <p:nvPr/>
        </p:nvPicPr>
        <p:blipFill>
          <a:blip r:embed="rId2" cstate="print"/>
          <a:srcRect/>
          <a:stretch>
            <a:fillRect/>
          </a:stretch>
        </p:blipFill>
        <p:spPr bwMode="auto">
          <a:xfrm>
            <a:off x="457200" y="1469322"/>
            <a:ext cx="7620000" cy="3139826"/>
          </a:xfrm>
          <a:prstGeom prst="rect">
            <a:avLst/>
          </a:prstGeom>
          <a:noFill/>
          <a:ln w="9525">
            <a:noFill/>
            <a:miter lim="800000"/>
            <a:headEnd/>
            <a:tailEnd/>
          </a:ln>
        </p:spPr>
      </p:pic>
    </p:spTree>
    <p:extLst>
      <p:ext uri="{BB962C8B-B14F-4D97-AF65-F5344CB8AC3E}">
        <p14:creationId xmlns="" xmlns:p14="http://schemas.microsoft.com/office/powerpoint/2010/main" val="5857453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620000" cy="616902"/>
          </a:xfrm>
        </p:spPr>
        <p:txBody>
          <a:bodyPr>
            <a:normAutofit fontScale="90000"/>
          </a:bodyPr>
          <a:lstStyle/>
          <a:p>
            <a:r>
              <a:rPr lang="en-US" dirty="0" smtClean="0"/>
              <a:t>Step 5</a:t>
            </a:r>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2112717" y="1378101"/>
            <a:ext cx="3800404" cy="3186279"/>
          </a:xfrm>
          <a:prstGeom prst="rect">
            <a:avLst/>
          </a:prstGeom>
          <a:noFill/>
          <a:ln w="9525">
            <a:noFill/>
            <a:miter lim="800000"/>
            <a:headEnd/>
            <a:tailEnd/>
          </a:ln>
        </p:spPr>
      </p:pic>
      <p:sp>
        <p:nvSpPr>
          <p:cNvPr id="9" name="TextBox 8"/>
          <p:cNvSpPr txBox="1"/>
          <p:nvPr/>
        </p:nvSpPr>
        <p:spPr>
          <a:xfrm>
            <a:off x="457200" y="769620"/>
            <a:ext cx="7620000" cy="5001369"/>
          </a:xfrm>
          <a:prstGeom prst="rect">
            <a:avLst/>
          </a:prstGeom>
          <a:noFill/>
        </p:spPr>
        <p:txBody>
          <a:bodyPr wrap="square" rtlCol="0">
            <a:spAutoFit/>
          </a:bodyPr>
          <a:lstStyle/>
          <a:p>
            <a:r>
              <a:rPr lang="en-US" sz="2000" b="1" dirty="0" smtClean="0"/>
              <a:t>Adding an Offender</a:t>
            </a:r>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sz="1300" b="1" dirty="0" smtClean="0"/>
          </a:p>
          <a:p>
            <a:endParaRPr lang="en-US" sz="1300" b="1" dirty="0" smtClean="0"/>
          </a:p>
          <a:p>
            <a:endParaRPr lang="en-US" sz="1300" b="1" dirty="0" smtClean="0"/>
          </a:p>
          <a:p>
            <a:r>
              <a:rPr lang="en-US" sz="1300" dirty="0" smtClean="0"/>
              <a:t>Use the search filters to locate the student you are adding as an offender. When you find the</a:t>
            </a:r>
          </a:p>
          <a:p>
            <a:r>
              <a:rPr lang="en-US" sz="1300" dirty="0" smtClean="0"/>
              <a:t>correct student, click on his/her name in the results portion and then click on "Add".</a:t>
            </a:r>
            <a:endParaRPr lang="en-US" sz="1300" dirty="0"/>
          </a:p>
        </p:txBody>
      </p:sp>
    </p:spTree>
    <p:extLst>
      <p:ext uri="{BB962C8B-B14F-4D97-AF65-F5344CB8AC3E}">
        <p14:creationId xmlns="" xmlns:p14="http://schemas.microsoft.com/office/powerpoint/2010/main" val="19147425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a:off x="2790825" y="1619936"/>
            <a:ext cx="2952750" cy="2735087"/>
          </a:xfrm>
          <a:prstGeom prst="rect">
            <a:avLst/>
          </a:prstGeom>
          <a:noFill/>
          <a:ln w="9525">
            <a:noFill/>
            <a:miter lim="800000"/>
            <a:headEnd/>
            <a:tailEnd/>
          </a:ln>
        </p:spPr>
      </p:pic>
      <p:sp>
        <p:nvSpPr>
          <p:cNvPr id="2" name="Title 1"/>
          <p:cNvSpPr>
            <a:spLocks noGrp="1"/>
          </p:cNvSpPr>
          <p:nvPr>
            <p:ph type="title"/>
          </p:nvPr>
        </p:nvSpPr>
        <p:spPr>
          <a:xfrm>
            <a:off x="457200" y="152718"/>
            <a:ext cx="7620000" cy="647382"/>
          </a:xfrm>
        </p:spPr>
        <p:txBody>
          <a:bodyPr/>
          <a:lstStyle/>
          <a:p>
            <a:r>
              <a:rPr lang="en-US" dirty="0" smtClean="0"/>
              <a:t>Step 6</a:t>
            </a:r>
            <a:endParaRPr lang="en-US" dirty="0"/>
          </a:p>
        </p:txBody>
      </p:sp>
      <p:sp>
        <p:nvSpPr>
          <p:cNvPr id="10" name="TextBox 9"/>
          <p:cNvSpPr txBox="1"/>
          <p:nvPr/>
        </p:nvSpPr>
        <p:spPr>
          <a:xfrm>
            <a:off x="457200" y="800100"/>
            <a:ext cx="7711440" cy="5001369"/>
          </a:xfrm>
          <a:prstGeom prst="rect">
            <a:avLst/>
          </a:prstGeom>
          <a:noFill/>
        </p:spPr>
        <p:txBody>
          <a:bodyPr wrap="square" rtlCol="0">
            <a:spAutoFit/>
          </a:bodyPr>
          <a:lstStyle/>
          <a:p>
            <a:r>
              <a:rPr lang="en-US" sz="2000" b="1" dirty="0" smtClean="0"/>
              <a:t>Adding Participant Attributes</a:t>
            </a:r>
            <a:endParaRPr lang="en-US" sz="20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endParaRPr lang="en-US" sz="1300" dirty="0" smtClean="0"/>
          </a:p>
          <a:p>
            <a:r>
              <a:rPr lang="en-US" sz="1300" dirty="0" smtClean="0"/>
              <a:t>Select the appropriate role(s) for the student. If multiple roles apply, click on the green </a:t>
            </a:r>
            <a:r>
              <a:rPr lang="en-US" sz="1300" b="1" dirty="0" smtClean="0"/>
              <a:t>+ symbol</a:t>
            </a:r>
          </a:p>
          <a:p>
            <a:r>
              <a:rPr lang="en-US" sz="1300" dirty="0" smtClean="0"/>
              <a:t>on the "Select Role(s)" row to add another role.</a:t>
            </a:r>
            <a:endParaRPr lang="en-US" sz="1300" dirty="0"/>
          </a:p>
        </p:txBody>
      </p:sp>
    </p:spTree>
    <p:extLst>
      <p:ext uri="{BB962C8B-B14F-4D97-AF65-F5344CB8AC3E}">
        <p14:creationId xmlns="" xmlns:p14="http://schemas.microsoft.com/office/powerpoint/2010/main" val="16083984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Essential.thmx</Template>
  <TotalTime>571</TotalTime>
  <Words>979</Words>
  <Application>Microsoft Office PowerPoint</Application>
  <PresentationFormat>On-screen Show (4:3)</PresentationFormat>
  <Paragraphs>222</Paragraphs>
  <Slides>16</Slides>
  <Notes>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Essential</vt:lpstr>
      <vt:lpstr>  Creating discipline incidents in  powerschool</vt:lpstr>
      <vt:lpstr>Welcome! </vt:lpstr>
      <vt:lpstr>WHAT should I expect from this webinar? </vt:lpstr>
      <vt:lpstr>Step 1 </vt:lpstr>
      <vt:lpstr>Step 2</vt:lpstr>
      <vt:lpstr>Step 3</vt:lpstr>
      <vt:lpstr>Step 4</vt:lpstr>
      <vt:lpstr>Step 5</vt:lpstr>
      <vt:lpstr>Step 6</vt:lpstr>
      <vt:lpstr>Step 7</vt:lpstr>
      <vt:lpstr>Step 8 </vt:lpstr>
      <vt:lpstr>Step 9</vt:lpstr>
      <vt:lpstr>Step 10</vt:lpstr>
      <vt:lpstr>Step 11</vt:lpstr>
      <vt:lpstr>overview</vt:lpstr>
      <vt:lpstr>Practice incident</vt:lpstr>
    </vt:vector>
  </TitlesOfParts>
  <Company>CSMC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POWERSCHOOL END OF YEAR  6 STEPS TO  AN EASY TRANSITION</dc:title>
  <dc:creator>Chris Moggia</dc:creator>
  <cp:lastModifiedBy>Renee Corona</cp:lastModifiedBy>
  <cp:revision>71</cp:revision>
  <dcterms:created xsi:type="dcterms:W3CDTF">2011-05-06T16:26:56Z</dcterms:created>
  <dcterms:modified xsi:type="dcterms:W3CDTF">2012-04-12T16:44:14Z</dcterms:modified>
</cp:coreProperties>
</file>